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4"/>
  </p:notesMasterIdLst>
  <p:sldIdLst>
    <p:sldId id="439" r:id="rId2"/>
    <p:sldId id="467" r:id="rId3"/>
    <p:sldId id="401" r:id="rId4"/>
    <p:sldId id="264" r:id="rId5"/>
    <p:sldId id="403" r:id="rId6"/>
    <p:sldId id="402" r:id="rId7"/>
    <p:sldId id="404" r:id="rId8"/>
    <p:sldId id="437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76" r:id="rId25"/>
    <p:sldId id="425" r:id="rId26"/>
    <p:sldId id="441" r:id="rId27"/>
    <p:sldId id="426" r:id="rId28"/>
    <p:sldId id="438" r:id="rId29"/>
    <p:sldId id="427" r:id="rId30"/>
    <p:sldId id="428" r:id="rId31"/>
    <p:sldId id="429" r:id="rId32"/>
    <p:sldId id="43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8A920-EE87-4E8B-8ADB-22913AC9C667}" v="5" dt="2020-12-23T19:39:04.459"/>
    <p1510:client id="{4EF3C6B9-518F-43D8-90F7-8004A20262F9}" v="1" dt="2022-02-09T20:42:37.823"/>
    <p1510:client id="{75AB9F51-E714-4161-B649-57A9A893B3F5}" v="151" dt="2022-02-09T20:24:13.18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67083" autoAdjust="0"/>
  </p:normalViewPr>
  <p:slideViewPr>
    <p:cSldViewPr snapToGrid="0">
      <p:cViewPr varScale="1">
        <p:scale>
          <a:sx n="54" d="100"/>
          <a:sy n="54" d="100"/>
        </p:scale>
        <p:origin x="19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all" userId="uDDgBTA0DKAU6K1zgqeDoV2H0r1EfR0vfVTd51M4p5c=" providerId="None" clId="Web-{75AB9F51-E714-4161-B649-57A9A893B3F5}"/>
    <pc:docChg chg="modSld">
      <pc:chgData name="Patricia Hall" userId="uDDgBTA0DKAU6K1zgqeDoV2H0r1EfR0vfVTd51M4p5c=" providerId="None" clId="Web-{75AB9F51-E714-4161-B649-57A9A893B3F5}" dt="2022-02-09T20:24:13.181" v="145" actId="14100"/>
      <pc:docMkLst>
        <pc:docMk/>
      </pc:docMkLst>
      <pc:sldChg chg="modSp">
        <pc:chgData name="Patricia Hall" userId="uDDgBTA0DKAU6K1zgqeDoV2H0r1EfR0vfVTd51M4p5c=" providerId="None" clId="Web-{75AB9F51-E714-4161-B649-57A9A893B3F5}" dt="2022-02-09T20:21:08.020" v="68" actId="14100"/>
        <pc:sldMkLst>
          <pc:docMk/>
          <pc:sldMk cId="2607792585" sldId="407"/>
        </pc:sldMkLst>
        <pc:spChg chg="mod">
          <ac:chgData name="Patricia Hall" userId="uDDgBTA0DKAU6K1zgqeDoV2H0r1EfR0vfVTd51M4p5c=" providerId="None" clId="Web-{75AB9F51-E714-4161-B649-57A9A893B3F5}" dt="2022-02-09T20:21:08.020" v="68" actId="14100"/>
          <ac:spMkLst>
            <pc:docMk/>
            <pc:sldMk cId="2607792585" sldId="407"/>
            <ac:spMk id="2" creationId="{CC57D4FF-8D4A-44BC-982E-A5576263F526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1:33.724" v="77" actId="20577"/>
        <pc:sldMkLst>
          <pc:docMk/>
          <pc:sldMk cId="3963313023" sldId="408"/>
        </pc:sldMkLst>
        <pc:spChg chg="mod">
          <ac:chgData name="Patricia Hall" userId="uDDgBTA0DKAU6K1zgqeDoV2H0r1EfR0vfVTd51M4p5c=" providerId="None" clId="Web-{75AB9F51-E714-4161-B649-57A9A893B3F5}" dt="2022-02-09T20:21:11.802" v="74" actId="20577"/>
          <ac:spMkLst>
            <pc:docMk/>
            <pc:sldMk cId="3963313023" sldId="408"/>
            <ac:spMk id="2" creationId="{1B2D6364-E871-4D9D-8DD2-C5ABE29030F8}"/>
          </ac:spMkLst>
        </pc:spChg>
        <pc:spChg chg="mod">
          <ac:chgData name="Patricia Hall" userId="uDDgBTA0DKAU6K1zgqeDoV2H0r1EfR0vfVTd51M4p5c=" providerId="None" clId="Web-{75AB9F51-E714-4161-B649-57A9A893B3F5}" dt="2022-02-09T20:21:33.724" v="77" actId="20577"/>
          <ac:spMkLst>
            <pc:docMk/>
            <pc:sldMk cId="3963313023" sldId="408"/>
            <ac:spMk id="6" creationId="{8E74B14E-C3A6-4798-8E8D-0010FB65B614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4:13.181" v="145" actId="14100"/>
        <pc:sldMkLst>
          <pc:docMk/>
          <pc:sldMk cId="4241547903" sldId="409"/>
        </pc:sldMkLst>
        <pc:spChg chg="mod">
          <ac:chgData name="Patricia Hall" userId="uDDgBTA0DKAU6K1zgqeDoV2H0r1EfR0vfVTd51M4p5c=" providerId="None" clId="Web-{75AB9F51-E714-4161-B649-57A9A893B3F5}" dt="2022-02-09T20:21:48.053" v="95" actId="20577"/>
          <ac:spMkLst>
            <pc:docMk/>
            <pc:sldMk cId="4241547903" sldId="409"/>
            <ac:spMk id="2" creationId="{2D18817A-4A1C-4399-8A96-0728BA72AC9C}"/>
          </ac:spMkLst>
        </pc:spChg>
        <pc:spChg chg="mod">
          <ac:chgData name="Patricia Hall" userId="uDDgBTA0DKAU6K1zgqeDoV2H0r1EfR0vfVTd51M4p5c=" providerId="None" clId="Web-{75AB9F51-E714-4161-B649-57A9A893B3F5}" dt="2022-02-09T20:24:13.181" v="145" actId="14100"/>
          <ac:spMkLst>
            <pc:docMk/>
            <pc:sldMk cId="4241547903" sldId="409"/>
            <ac:spMk id="7" creationId="{C0B0BB4E-AD43-42CA-8BEA-7040E8E735AA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2:00.194" v="109" actId="20577"/>
        <pc:sldMkLst>
          <pc:docMk/>
          <pc:sldMk cId="1157300554" sldId="410"/>
        </pc:sldMkLst>
        <pc:spChg chg="mod">
          <ac:chgData name="Patricia Hall" userId="uDDgBTA0DKAU6K1zgqeDoV2H0r1EfR0vfVTd51M4p5c=" providerId="None" clId="Web-{75AB9F51-E714-4161-B649-57A9A893B3F5}" dt="2022-02-09T20:22:00.194" v="109" actId="20577"/>
          <ac:spMkLst>
            <pc:docMk/>
            <pc:sldMk cId="1157300554" sldId="410"/>
            <ac:spMk id="2" creationId="{953C884C-4E95-4538-8FAE-67475EA3C85E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2:14.131" v="114" actId="20577"/>
        <pc:sldMkLst>
          <pc:docMk/>
          <pc:sldMk cId="2724586110" sldId="411"/>
        </pc:sldMkLst>
        <pc:spChg chg="mod">
          <ac:chgData name="Patricia Hall" userId="uDDgBTA0DKAU6K1zgqeDoV2H0r1EfR0vfVTd51M4p5c=" providerId="None" clId="Web-{75AB9F51-E714-4161-B649-57A9A893B3F5}" dt="2022-02-09T20:22:14.131" v="114" actId="20577"/>
          <ac:spMkLst>
            <pc:docMk/>
            <pc:sldMk cId="2724586110" sldId="411"/>
            <ac:spMk id="7" creationId="{F0360B30-8AF6-42E6-88B1-52DA4F857D58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2:16.741" v="115" actId="20577"/>
        <pc:sldMkLst>
          <pc:docMk/>
          <pc:sldMk cId="2812625927" sldId="412"/>
        </pc:sldMkLst>
        <pc:spChg chg="mod">
          <ac:chgData name="Patricia Hall" userId="uDDgBTA0DKAU6K1zgqeDoV2H0r1EfR0vfVTd51M4p5c=" providerId="None" clId="Web-{75AB9F51-E714-4161-B649-57A9A893B3F5}" dt="2022-02-09T20:22:16.741" v="115" actId="20577"/>
          <ac:spMkLst>
            <pc:docMk/>
            <pc:sldMk cId="2812625927" sldId="412"/>
            <ac:spMk id="2" creationId="{2211B392-46A3-4312-9947-05DED478EC14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2:20.178" v="116" actId="20577"/>
        <pc:sldMkLst>
          <pc:docMk/>
          <pc:sldMk cId="2443544706" sldId="418"/>
        </pc:sldMkLst>
        <pc:spChg chg="mod">
          <ac:chgData name="Patricia Hall" userId="uDDgBTA0DKAU6K1zgqeDoV2H0r1EfR0vfVTd51M4p5c=" providerId="None" clId="Web-{75AB9F51-E714-4161-B649-57A9A893B3F5}" dt="2022-02-09T20:22:20.178" v="116" actId="20577"/>
          <ac:spMkLst>
            <pc:docMk/>
            <pc:sldMk cId="2443544706" sldId="418"/>
            <ac:spMk id="2" creationId="{6DEA6120-C7EC-45E3-BF86-E71BD6A124DD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2:38.569" v="122" actId="14100"/>
        <pc:sldMkLst>
          <pc:docMk/>
          <pc:sldMk cId="2691236922" sldId="419"/>
        </pc:sldMkLst>
        <pc:spChg chg="mod">
          <ac:chgData name="Patricia Hall" userId="uDDgBTA0DKAU6K1zgqeDoV2H0r1EfR0vfVTd51M4p5c=" providerId="None" clId="Web-{75AB9F51-E714-4161-B649-57A9A893B3F5}" dt="2022-02-09T20:22:23.460" v="117" actId="20577"/>
          <ac:spMkLst>
            <pc:docMk/>
            <pc:sldMk cId="2691236922" sldId="419"/>
            <ac:spMk id="2" creationId="{1C468538-D27B-42D7-895D-2C816833FE7E}"/>
          </ac:spMkLst>
        </pc:spChg>
        <pc:graphicFrameChg chg="mod">
          <ac:chgData name="Patricia Hall" userId="uDDgBTA0DKAU6K1zgqeDoV2H0r1EfR0vfVTd51M4p5c=" providerId="None" clId="Web-{75AB9F51-E714-4161-B649-57A9A893B3F5}" dt="2022-02-09T20:22:38.569" v="122" actId="14100"/>
          <ac:graphicFrameMkLst>
            <pc:docMk/>
            <pc:sldMk cId="2691236922" sldId="419"/>
            <ac:graphicFrameMk id="5" creationId="{F65518D2-2EE2-4596-AD78-D39B1246B5F1}"/>
          </ac:graphicFrameMkLst>
        </pc:graphicFrameChg>
      </pc:sldChg>
      <pc:sldChg chg="modSp">
        <pc:chgData name="Patricia Hall" userId="uDDgBTA0DKAU6K1zgqeDoV2H0r1EfR0vfVTd51M4p5c=" providerId="None" clId="Web-{75AB9F51-E714-4161-B649-57A9A893B3F5}" dt="2022-02-09T20:23:02.289" v="127" actId="1076"/>
        <pc:sldMkLst>
          <pc:docMk/>
          <pc:sldMk cId="1808169930" sldId="420"/>
        </pc:sldMkLst>
        <pc:spChg chg="mod">
          <ac:chgData name="Patricia Hall" userId="uDDgBTA0DKAU6K1zgqeDoV2H0r1EfR0vfVTd51M4p5c=" providerId="None" clId="Web-{75AB9F51-E714-4161-B649-57A9A893B3F5}" dt="2022-02-09T20:22:52.320" v="125" actId="20577"/>
          <ac:spMkLst>
            <pc:docMk/>
            <pc:sldMk cId="1808169930" sldId="420"/>
            <ac:spMk id="2" creationId="{C761894D-5125-43B7-BE39-B9BBC9395DC0}"/>
          </ac:spMkLst>
        </pc:spChg>
        <pc:spChg chg="mod">
          <ac:chgData name="Patricia Hall" userId="uDDgBTA0DKAU6K1zgqeDoV2H0r1EfR0vfVTd51M4p5c=" providerId="None" clId="Web-{75AB9F51-E714-4161-B649-57A9A893B3F5}" dt="2022-02-09T20:23:02.289" v="127" actId="1076"/>
          <ac:spMkLst>
            <pc:docMk/>
            <pc:sldMk cId="1808169930" sldId="420"/>
            <ac:spMk id="9" creationId="{26F5EFE6-F1FC-43C3-9E00-B4C58EEB45DC}"/>
          </ac:spMkLst>
        </pc:spChg>
        <pc:graphicFrameChg chg="mod">
          <ac:chgData name="Patricia Hall" userId="uDDgBTA0DKAU6K1zgqeDoV2H0r1EfR0vfVTd51M4p5c=" providerId="None" clId="Web-{75AB9F51-E714-4161-B649-57A9A893B3F5}" dt="2022-02-09T20:22:56.289" v="126" actId="14100"/>
          <ac:graphicFrameMkLst>
            <pc:docMk/>
            <pc:sldMk cId="1808169930" sldId="420"/>
            <ac:graphicFrameMk id="7" creationId="{6624F8B4-0897-48C5-9A7C-D47AA47DFC6B}"/>
          </ac:graphicFrameMkLst>
        </pc:graphicFrameChg>
      </pc:sldChg>
      <pc:sldChg chg="modSp">
        <pc:chgData name="Patricia Hall" userId="uDDgBTA0DKAU6K1zgqeDoV2H0r1EfR0vfVTd51M4p5c=" providerId="None" clId="Web-{75AB9F51-E714-4161-B649-57A9A893B3F5}" dt="2022-02-09T20:23:12.523" v="130" actId="20577"/>
        <pc:sldMkLst>
          <pc:docMk/>
          <pc:sldMk cId="2394976543" sldId="421"/>
        </pc:sldMkLst>
        <pc:spChg chg="mod">
          <ac:chgData name="Patricia Hall" userId="uDDgBTA0DKAU6K1zgqeDoV2H0r1EfR0vfVTd51M4p5c=" providerId="None" clId="Web-{75AB9F51-E714-4161-B649-57A9A893B3F5}" dt="2022-02-09T20:23:12.523" v="130" actId="20577"/>
          <ac:spMkLst>
            <pc:docMk/>
            <pc:sldMk cId="2394976543" sldId="421"/>
            <ac:spMk id="2" creationId="{69BE7C97-17A7-4617-BE72-A19B01D6164A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0:40.786" v="60" actId="20577"/>
        <pc:sldMkLst>
          <pc:docMk/>
          <pc:sldMk cId="3719327115" sldId="423"/>
        </pc:sldMkLst>
        <pc:spChg chg="mod">
          <ac:chgData name="Patricia Hall" userId="uDDgBTA0DKAU6K1zgqeDoV2H0r1EfR0vfVTd51M4p5c=" providerId="None" clId="Web-{75AB9F51-E714-4161-B649-57A9A893B3F5}" dt="2022-02-09T20:20:40.786" v="60" actId="20577"/>
          <ac:spMkLst>
            <pc:docMk/>
            <pc:sldMk cId="3719327115" sldId="423"/>
            <ac:spMk id="6" creationId="{61595EF5-78EB-458B-ACEA-E1271464062D}"/>
          </ac:spMkLst>
        </pc:spChg>
      </pc:sldChg>
      <pc:sldChg chg="modSp">
        <pc:chgData name="Patricia Hall" userId="uDDgBTA0DKAU6K1zgqeDoV2H0r1EfR0vfVTd51M4p5c=" providerId="None" clId="Web-{75AB9F51-E714-4161-B649-57A9A893B3F5}" dt="2022-02-09T20:23:42.680" v="134" actId="20577"/>
        <pc:sldMkLst>
          <pc:docMk/>
          <pc:sldMk cId="2678554660" sldId="441"/>
        </pc:sldMkLst>
        <pc:spChg chg="mod">
          <ac:chgData name="Patricia Hall" userId="uDDgBTA0DKAU6K1zgqeDoV2H0r1EfR0vfVTd51M4p5c=" providerId="None" clId="Web-{75AB9F51-E714-4161-B649-57A9A893B3F5}" dt="2022-02-09T20:23:42.680" v="134" actId="20577"/>
          <ac:spMkLst>
            <pc:docMk/>
            <pc:sldMk cId="2678554660" sldId="441"/>
            <ac:spMk id="5" creationId="{0DC77469-BD43-4BC6-8A2A-DA35DDA29328}"/>
          </ac:spMkLst>
        </pc:spChg>
      </pc:sldChg>
    </pc:docChg>
  </pc:docChgLst>
  <pc:docChgLst>
    <pc:chgData name="Patricia Hall" userId="uDDgBTA0DKAU6K1zgqeDoV2H0r1EfR0vfVTd51M4p5c=" providerId="None" clId="Web-{4EF3C6B9-518F-43D8-90F7-8004A20262F9}"/>
    <pc:docChg chg="delSld">
      <pc:chgData name="Patricia Hall" userId="uDDgBTA0DKAU6K1zgqeDoV2H0r1EfR0vfVTd51M4p5c=" providerId="None" clId="Web-{4EF3C6B9-518F-43D8-90F7-8004A20262F9}" dt="2022-02-09T20:42:37.823" v="0"/>
      <pc:docMkLst>
        <pc:docMk/>
      </pc:docMkLst>
      <pc:sldChg chg="del">
        <pc:chgData name="Patricia Hall" userId="uDDgBTA0DKAU6K1zgqeDoV2H0r1EfR0vfVTd51M4p5c=" providerId="None" clId="Web-{4EF3C6B9-518F-43D8-90F7-8004A20262F9}" dt="2022-02-09T20:42:37.823" v="0"/>
        <pc:sldMkLst>
          <pc:docMk/>
          <pc:sldMk cId="197980073" sldId="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97A4-D85A-43B6-B919-46D3A53E168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35B69-4BA1-4803-9EA9-F61518971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03695-6C02-41CE-805C-5228AAEB6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 projects developed by CLICQ! participants will be selected from the top-right portion of the grid. </a:t>
            </a:r>
          </a:p>
          <a:p>
            <a:r>
              <a:rPr lang="en-US" dirty="0"/>
              <a:t>As indicated, these projects will require planning, mentorship, and data tracking.</a:t>
            </a:r>
          </a:p>
          <a:p>
            <a:r>
              <a:rPr lang="en-US" dirty="0"/>
              <a:t>Examples include: </a:t>
            </a:r>
          </a:p>
          <a:p>
            <a:r>
              <a:rPr lang="en-US" dirty="0"/>
              <a:t> 1. implementing escorts from ART to DOTS</a:t>
            </a:r>
          </a:p>
          <a:p>
            <a:r>
              <a:rPr lang="en-US" dirty="0"/>
              <a:t> 2. changing site of specimen collection to allow direct viewing by a HCW and providing guidance to patient if necessary.</a:t>
            </a:r>
          </a:p>
          <a:p>
            <a:endParaRPr lang="en-US" dirty="0"/>
          </a:p>
          <a:p>
            <a:r>
              <a:rPr lang="en-US" dirty="0"/>
              <a:t>All of the ‘Just Do It’ projects should be completed by the participants.</a:t>
            </a:r>
          </a:p>
          <a:p>
            <a:r>
              <a:rPr lang="en-US" dirty="0"/>
              <a:t>As indicated, these are ‘Easy Effort with Major Impact.’ These do not require oversight or mentorship.</a:t>
            </a:r>
          </a:p>
          <a:p>
            <a:r>
              <a:rPr lang="en-US" dirty="0"/>
              <a:t>Participants should ‘just do it.’</a:t>
            </a:r>
          </a:p>
          <a:p>
            <a:r>
              <a:rPr lang="en-US" dirty="0"/>
              <a:t>Examples include:</a:t>
            </a:r>
          </a:p>
          <a:p>
            <a:r>
              <a:rPr lang="en-US" dirty="0"/>
              <a:t> 1. painting arrows on ground or hanging signs that show patient how to arrive at the next station (e.g., from ART to DOTS)</a:t>
            </a:r>
          </a:p>
          <a:p>
            <a:r>
              <a:rPr lang="en-US" dirty="0"/>
              <a:t> 2. obtain the nationally approved registers to ensure data is collected for the proper indicators</a:t>
            </a:r>
          </a:p>
          <a:p>
            <a:r>
              <a:rPr lang="en-US" dirty="0"/>
              <a:t> 3. hold-documentation training with site level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5B69-4BA1-4803-9EA9-F615189719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5B69-4BA1-4803-9EA9-F615189719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0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6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4" y="4436534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1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4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0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Font typeface="Courier New" panose="02070309020205020404" pitchFamily="49" charset="0"/>
              <a:buNone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33" y="6055059"/>
            <a:ext cx="1254547" cy="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02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32950"/>
            <a:ext cx="1282482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02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6" y="6094809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02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1" y="934425"/>
            <a:ext cx="47244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5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0" y="6092218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3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7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3" y="1901339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3" y="2825165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3" y="3833833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484250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1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52971"/>
            <a:ext cx="1372972" cy="6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5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700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4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5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899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3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3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2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29" y="6053537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80471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/>
            </a:lvl1pPr>
            <a:lvl2pPr marL="800060" indent="-342882">
              <a:buFont typeface="Courier New" panose="02070309020205020404" pitchFamily="49" charset="0"/>
              <a:buChar char="o"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1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1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2" y="2239434"/>
            <a:ext cx="11099801" cy="1363133"/>
          </a:xfrm>
        </p:spPr>
        <p:txBody>
          <a:bodyPr anchor="b" anchorCtr="0"/>
          <a:lstStyle>
            <a:lvl1pPr algn="ctr">
              <a:defRPr sz="48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7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467">
                <a:solidFill>
                  <a:schemeClr val="bg1"/>
                </a:solidFill>
                <a:effectLst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95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4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2" y="1420284"/>
            <a:ext cx="10756900" cy="4327376"/>
          </a:xfrm>
        </p:spPr>
        <p:txBody>
          <a:bodyPr/>
          <a:lstStyle>
            <a:lvl1pPr marL="302670" indent="-302670">
              <a:buClr>
                <a:schemeClr val="accent1"/>
              </a:buClr>
              <a:buSzPct val="110000"/>
              <a:defRPr sz="2400">
                <a:solidFill>
                  <a:schemeClr val="tx1"/>
                </a:solidFill>
              </a:defRPr>
            </a:lvl1pPr>
            <a:lvl2pPr>
              <a:defRPr sz="2267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89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3" y="6024610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712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4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4" y="3532139"/>
            <a:ext cx="472440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699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6" y="914401"/>
            <a:ext cx="339810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79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5738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969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690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larccqi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069" y="2602410"/>
            <a:ext cx="10114382" cy="2204237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Learning Session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Brief Overview of Clinic Lab Interface – Continuous Quality Improvement (CLICQ!)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5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735E1A-3F0D-449E-8D6F-0F72A2E6DB78}"/>
              </a:ext>
            </a:extLst>
          </p:cNvPr>
          <p:cNvSpPr/>
          <p:nvPr/>
        </p:nvSpPr>
        <p:spPr>
          <a:xfrm>
            <a:off x="9026818" y="1843367"/>
            <a:ext cx="2754055" cy="368085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(*Place map here of country and State*)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A6BDD2-F93D-45EE-BA01-6C25DE441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*Country*</a:t>
            </a:r>
            <a:r>
              <a:rPr lang="en-US" dirty="0">
                <a:solidFill>
                  <a:srgbClr val="003296"/>
                </a:solidFill>
              </a:rPr>
              <a:t>): State with High TB/HIV Disease Burdens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B521D-44F5-43DA-AA0E-A6BC3AC1D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7958" y="1743075"/>
            <a:ext cx="7568871" cy="378114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Site Selection Considerations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State w/ high disease burden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Sites </a:t>
            </a:r>
            <a:r>
              <a:rPr lang="en-US" sz="3100" dirty="0">
                <a:solidFill>
                  <a:srgbClr val="000000"/>
                </a:solidFill>
                <a:latin typeface="Trebuchet MS"/>
              </a:rPr>
              <a:t>that 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service high TB/HIV burden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On-site versus referral TB testing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Geographical and political realities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CB9DF-6678-479B-B339-F20CC67DE2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26817" y="1843367"/>
            <a:ext cx="2754055" cy="3680853"/>
          </a:xfrm>
        </p:spPr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A6660-A6C8-42A3-85FD-9B46CD36AE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D4FF-8D4A-44BC-982E-A5576263F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11" y="2715177"/>
            <a:ext cx="10351914" cy="10712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DiCE</a:t>
            </a:r>
            <a:r>
              <a:rPr lang="en-US" dirty="0"/>
              <a:t> Toolkit:</a:t>
            </a:r>
            <a:br>
              <a:rPr lang="en-US" dirty="0"/>
            </a:br>
            <a:r>
              <a:rPr lang="en-US" dirty="0"/>
              <a:t>Diagnostic Cascade Evaluation Toolkit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2E2B491-E611-4943-9A4A-5D2CB460C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54" y="3970381"/>
            <a:ext cx="4724401" cy="385764"/>
          </a:xfrm>
        </p:spPr>
        <p:txBody>
          <a:bodyPr/>
          <a:lstStyle/>
          <a:p>
            <a:r>
              <a:rPr lang="en-US" dirty="0"/>
              <a:t>Concept and Process Overview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8616C-79C4-4CA9-8FC1-0500D8FA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6364-E871-4D9D-8DD2-C5ABE2903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2" y="794663"/>
            <a:ext cx="4419596" cy="5635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296"/>
                </a:solidFill>
              </a:rPr>
              <a:t>DiCE</a:t>
            </a:r>
            <a:r>
              <a:rPr lang="en-US" dirty="0"/>
              <a:t> Toolkit Overview	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74B14E-C3A6-4798-8E8D-0010FB65B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743076"/>
            <a:ext cx="10564586" cy="4200518"/>
          </a:xfrm>
        </p:spPr>
        <p:txBody>
          <a:bodyPr>
            <a:normAutofit/>
          </a:bodyPr>
          <a:lstStyle/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Excel-based 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toolkit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used at the facility level to quantify gaps in the TB treatment cascade</a:t>
            </a:r>
            <a:endParaRPr lang="en-US" dirty="0"/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Capable of patient-level and aggregate-level functions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Can be customized to country-specific setting/data sources and features: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tools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Auto-populated TB cascade analyses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Can be incorporated into routine monitoring and evaluation or continuous quality improvement activities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Necessary time varies depending on site volume, but should take no more than a day once staff are trained and initial walkthrough has been completed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85174-810D-40D0-A537-D75D1932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817A-4A1C-4399-8A96-0728BA72A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616" y="827677"/>
            <a:ext cx="4974767" cy="5635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296"/>
                </a:solidFill>
              </a:rPr>
              <a:t>DiCE</a:t>
            </a:r>
            <a:r>
              <a:rPr lang="en-US" dirty="0"/>
              <a:t> Assessment Process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B0BB4E-AD43-42CA-8BEA-7040E8E7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743076"/>
            <a:ext cx="10363200" cy="4005485"/>
          </a:xfrm>
        </p:spPr>
        <p:txBody>
          <a:bodyPr>
            <a:normAutofit fontScale="85000" lnSpcReduction="20000"/>
          </a:bodyPr>
          <a:lstStyle/>
          <a:p>
            <a:pPr marL="0" indent="0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Facility walkthrough must occur the first-time facility is assessed with the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DiCE</a:t>
            </a:r>
            <a:r>
              <a:rPr lang="en-US" sz="3600" dirty="0">
                <a:solidFill>
                  <a:srgbClr val="000000"/>
                </a:solidFill>
                <a:latin typeface="Trebuchet MS"/>
              </a:rPr>
              <a:t> Toolkit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Steps include:</a:t>
            </a:r>
          </a:p>
          <a:p>
            <a:pPr marL="1428750" lvl="2" indent="-514350" defTabSz="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Walk through TB 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diagnostic cascade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at facility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Identify staff at each step to explain processes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Identify data sources at each step where key data elements are recorded</a:t>
            </a:r>
          </a:p>
          <a:p>
            <a:pPr marL="914400" lvl="2" indent="0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endParaRPr lang="en-US" sz="2800" dirty="0">
              <a:solidFill>
                <a:srgbClr val="000000"/>
              </a:solidFill>
              <a:latin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After the initial facility walkthrough, less time is needed for the assessment. Steps include: 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Gather data sources for designated period 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Enter data into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toolkit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Review auto-populated results with site staff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9C039E-1F98-418C-9230-7200FC02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E3F0FB-B693-4F02-AE0C-A5939E1683A2}"/>
              </a:ext>
            </a:extLst>
          </p:cNvPr>
          <p:cNvGrpSpPr/>
          <p:nvPr/>
        </p:nvGrpSpPr>
        <p:grpSpPr>
          <a:xfrm>
            <a:off x="388562" y="1549547"/>
            <a:ext cx="11261883" cy="4198110"/>
            <a:chOff x="518990" y="1274105"/>
            <a:chExt cx="11261883" cy="4413412"/>
          </a:xfrm>
        </p:grpSpPr>
        <p:pic>
          <p:nvPicPr>
            <p:cNvPr id="6" name="Picture 6" descr="Footprint Sand Stock Vector Illustration And Royalty Free Footprint Sand  Clipart">
              <a:extLst>
                <a:ext uri="{FF2B5EF4-FFF2-40B4-BE49-F238E27FC236}">
                  <a16:creationId xmlns:a16="http://schemas.microsoft.com/office/drawing/2014/main" id="{99E5883E-8DE7-4936-BC0C-E102AD544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025" y="1549266"/>
              <a:ext cx="4091448" cy="3064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A81CE5-F049-4F60-BEAB-3BA014D851EC}"/>
                </a:ext>
              </a:extLst>
            </p:cNvPr>
            <p:cNvSpPr txBox="1"/>
            <p:nvPr/>
          </p:nvSpPr>
          <p:spPr>
            <a:xfrm>
              <a:off x="1709562" y="1930971"/>
              <a:ext cx="45586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2. Sputum Collection Point</a:t>
              </a:r>
            </a:p>
            <a:p>
              <a:pPr algn="r"/>
              <a:r>
                <a:rPr lang="en-US" i="1" dirty="0"/>
                <a:t># with specimen collected and sent to lab</a:t>
              </a:r>
            </a:p>
            <a:p>
              <a:pPr algn="r"/>
              <a:r>
                <a:rPr lang="en-US" i="1" dirty="0"/>
                <a:t>Ex. data sources: Presumptive TB Register</a:t>
              </a:r>
              <a:endParaRPr lang="en-US" sz="1600" i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16B457-74B6-4E14-AC27-11E4370323CD}"/>
                </a:ext>
              </a:extLst>
            </p:cNvPr>
            <p:cNvSpPr txBox="1"/>
            <p:nvPr/>
          </p:nvSpPr>
          <p:spPr>
            <a:xfrm>
              <a:off x="518990" y="3666907"/>
              <a:ext cx="405480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 1. Patient Entry Point(s)</a:t>
              </a:r>
            </a:p>
            <a:p>
              <a:pPr algn="r"/>
              <a:r>
                <a:rPr lang="en-US" i="1" dirty="0"/>
                <a:t># patients presented, # screened for TB, # with presumptive TB </a:t>
              </a:r>
            </a:p>
            <a:p>
              <a:pPr algn="r"/>
              <a:r>
                <a:rPr lang="en-US" i="1" dirty="0"/>
                <a:t>Ex. data sources: Presumptive TB Register, TB Screening Register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24EC6-8F44-4567-B0EF-17F361513E50}"/>
                </a:ext>
              </a:extLst>
            </p:cNvPr>
            <p:cNvSpPr txBox="1"/>
            <p:nvPr/>
          </p:nvSpPr>
          <p:spPr>
            <a:xfrm>
              <a:off x="7719400" y="3625414"/>
              <a:ext cx="2943215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3. TB laboratory</a:t>
              </a:r>
            </a:p>
            <a:p>
              <a:r>
                <a:rPr lang="en-US" i="1" dirty="0"/>
                <a:t># specimens received, # specimens tested, results</a:t>
              </a:r>
            </a:p>
            <a:p>
              <a:r>
                <a:rPr lang="en-US" i="1" dirty="0"/>
                <a:t>Ex. data sources: TB Lab Register, Lab Dispatch Register</a:t>
              </a:r>
              <a:r>
                <a:rPr lang="en-US" b="1" dirty="0"/>
                <a:t> 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A87E01-DDCD-4DD7-9FD4-E2BBF0C38048}"/>
                </a:ext>
              </a:extLst>
            </p:cNvPr>
            <p:cNvSpPr txBox="1"/>
            <p:nvPr/>
          </p:nvSpPr>
          <p:spPr>
            <a:xfrm>
              <a:off x="7984511" y="1274105"/>
              <a:ext cx="379636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4. TB DOTS Clinic</a:t>
              </a:r>
            </a:p>
            <a:p>
              <a:r>
                <a:rPr lang="en-US" i="1" dirty="0"/>
                <a:t># lab results received, results of lab testing, # started on TB treatment</a:t>
              </a:r>
            </a:p>
            <a:p>
              <a:r>
                <a:rPr lang="en-US" i="1" dirty="0"/>
                <a:t>Ex. data source: TB Treatment Register, Presumptive TB Register</a:t>
              </a:r>
              <a:r>
                <a:rPr lang="en-US" b="1" dirty="0"/>
                <a:t> </a:t>
              </a:r>
              <a:endParaRPr lang="en-US" dirty="0"/>
            </a:p>
            <a:p>
              <a:endParaRPr lang="en-US" dirty="0"/>
            </a:p>
          </p:txBody>
        </p:sp>
      </p:grpSp>
      <p:pic>
        <p:nvPicPr>
          <p:cNvPr id="13" name="Picture 6" descr="Footprint Sand Stock Vector Illustration And Royalty Free Footprint Sand  Clipart">
            <a:extLst>
              <a:ext uri="{FF2B5EF4-FFF2-40B4-BE49-F238E27FC236}">
                <a16:creationId xmlns:a16="http://schemas.microsoft.com/office/drawing/2014/main" id="{D625FCF8-5B00-4EF2-A246-29E439841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4" t="11156" r="8961" b="70763"/>
          <a:stretch/>
        </p:blipFill>
        <p:spPr bwMode="auto">
          <a:xfrm>
            <a:off x="6226334" y="2561912"/>
            <a:ext cx="329111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ootprint Sand Stock Vector Illustration And Royalty Free Footprint Sand  Clipart">
            <a:extLst>
              <a:ext uri="{FF2B5EF4-FFF2-40B4-BE49-F238E27FC236}">
                <a16:creationId xmlns:a16="http://schemas.microsoft.com/office/drawing/2014/main" id="{309C3593-9F20-4236-B6E7-185D8D522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64986" r="84742" b="19206"/>
          <a:stretch/>
        </p:blipFill>
        <p:spPr bwMode="auto">
          <a:xfrm>
            <a:off x="7440630" y="3248037"/>
            <a:ext cx="355150" cy="5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C884C-4E95-4538-8FAE-67475EA3C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280" y="770215"/>
            <a:ext cx="7070107" cy="5635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296"/>
                </a:solidFill>
              </a:rPr>
              <a:t>DiCE</a:t>
            </a:r>
            <a:r>
              <a:rPr lang="en-US" dirty="0"/>
              <a:t> </a:t>
            </a:r>
            <a:r>
              <a:rPr lang="en-US" dirty="0" err="1"/>
              <a:t>AsProcess</a:t>
            </a:r>
            <a:r>
              <a:rPr lang="en-US" dirty="0">
                <a:solidFill>
                  <a:srgbClr val="003296"/>
                </a:solidFill>
              </a:rPr>
              <a:t> – Initial Walkthrough </a:t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1408FC-8466-4027-94D3-586DB914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23B5-9C10-42F1-90B3-FA95BB5B7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759" y="805549"/>
            <a:ext cx="6716482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Additional Considerations for </a:t>
            </a:r>
            <a:r>
              <a:rPr lang="en-US" dirty="0" err="1">
                <a:solidFill>
                  <a:srgbClr val="003296"/>
                </a:solidFill>
              </a:rPr>
              <a:t>DiCE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360B30-8AF6-42E6-88B1-52DA4F857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590676"/>
            <a:ext cx="10363200" cy="3881439"/>
          </a:xfrm>
        </p:spPr>
        <p:txBody>
          <a:bodyPr>
            <a:normAutofit fontScale="70000" lnSpcReduction="20000"/>
          </a:bodyPr>
          <a:lstStyle/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Trebuchet MS"/>
              </a:rPr>
              <a:t>DiCE Toolkit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includes aggregate and patient-level analyses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Aggregate: Easiest to obtain data from registers by designating a period and counting totals within the period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Can demonstrate proportion of patients to complete each step-in cascade, proportion of patients with positive/negative test results; can be made to disaggregate patients by HIV status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Patient-level: Determine desired sample size and randomly select a sample, then follow these patients through the cascade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Can demonstrate turnaround time analyses, spot checks for aggregate figures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Trebuchet MS"/>
              </a:rPr>
              <a:t>Toolkit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has additional fields for on-site vs referral testing sites as these cascade steps will vary slightly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E739D0-EDBC-4C14-9EC5-77703C41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14F587F7-EBF4-4795-AA98-D354888EA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20"/>
          <a:stretch/>
        </p:blipFill>
        <p:spPr>
          <a:xfrm>
            <a:off x="1589314" y="1375348"/>
            <a:ext cx="9074598" cy="40663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DC143B-2F0B-454A-91A5-EF8DE223E339}"/>
              </a:ext>
            </a:extLst>
          </p:cNvPr>
          <p:cNvSpPr/>
          <p:nvPr/>
        </p:nvSpPr>
        <p:spPr>
          <a:xfrm>
            <a:off x="6204568" y="5044275"/>
            <a:ext cx="3924648" cy="5371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AEAA4-7FC7-4F25-9599-B6601810D003}"/>
              </a:ext>
            </a:extLst>
          </p:cNvPr>
          <p:cNvSpPr txBox="1"/>
          <p:nvPr/>
        </p:nvSpPr>
        <p:spPr>
          <a:xfrm>
            <a:off x="7594039" y="3958930"/>
            <a:ext cx="365521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296"/>
                </a:solidFill>
              </a:rPr>
              <a:t>Sample data sources; each will have a job 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CFBE6-C6B1-4B87-84C0-89562E9DA397}"/>
              </a:ext>
            </a:extLst>
          </p:cNvPr>
          <p:cNvSpPr txBox="1"/>
          <p:nvPr/>
        </p:nvSpPr>
        <p:spPr>
          <a:xfrm>
            <a:off x="1368653" y="5581440"/>
            <a:ext cx="756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tool is first customized to fit available data sources.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1B392-46A3-4312-9947-05DED478E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9" y="743569"/>
            <a:ext cx="6248401" cy="5635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296"/>
                </a:solidFill>
              </a:rPr>
              <a:t>DiCE</a:t>
            </a:r>
            <a:r>
              <a:rPr lang="en-US" dirty="0">
                <a:solidFill>
                  <a:srgbClr val="003296"/>
                </a:solidFill>
              </a:rPr>
              <a:t>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Adaptation and Use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F1176-36E0-449E-A3BC-384B3C4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AA94A1E-4EFE-41A4-A87A-F624859D3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750"/>
          <a:stretch/>
        </p:blipFill>
        <p:spPr>
          <a:xfrm>
            <a:off x="1643743" y="1296228"/>
            <a:ext cx="8904514" cy="4019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63999-FBF3-4B18-80AA-5B66C9C7961A}"/>
              </a:ext>
            </a:extLst>
          </p:cNvPr>
          <p:cNvSpPr txBox="1"/>
          <p:nvPr/>
        </p:nvSpPr>
        <p:spPr>
          <a:xfrm>
            <a:off x="1524001" y="5348981"/>
            <a:ext cx="943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Job aid tabs capture necessary steps of the cascade but can be customized to include specific language/appropriate order of the fields in the available data sources for ease of use.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A6120-C7EC-45E3-BF86-E71BD6A12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014" y="732704"/>
            <a:ext cx="6193972" cy="5635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296"/>
                </a:solidFill>
              </a:rPr>
              <a:t>DiCE</a:t>
            </a:r>
            <a:r>
              <a:rPr lang="en-US" dirty="0">
                <a:solidFill>
                  <a:srgbClr val="003296"/>
                </a:solidFill>
              </a:rPr>
              <a:t>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Adaptation and Use 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383475-1D11-4B6B-A670-1643A895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4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CCFB8E-2348-4A2F-9C01-4D1977579366}"/>
              </a:ext>
            </a:extLst>
          </p:cNvPr>
          <p:cNvSpPr txBox="1"/>
          <p:nvPr/>
        </p:nvSpPr>
        <p:spPr>
          <a:xfrm>
            <a:off x="1385649" y="5223616"/>
            <a:ext cx="942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Once the job aids are filled in for a designated period, data from various sources then auto-populates to create a cascade, where gaps can be visualized.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68538-D27B-42D7-895D-2C816833F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672" y="745724"/>
            <a:ext cx="7678656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DiCE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– Example Cascade Analysis 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24DA28-9397-4AF8-834F-964639BC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6F865-9B6B-4E61-9462-C121C180C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77" y="1089673"/>
            <a:ext cx="9577067" cy="4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894D-5125-43B7-BE39-B9BBC93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110" y="786177"/>
            <a:ext cx="7635779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DiCE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– Examp</a:t>
            </a:r>
            <a:r>
              <a:rPr lang="en-US" dirty="0"/>
              <a:t>le </a:t>
            </a:r>
            <a:r>
              <a:rPr lang="en-US" dirty="0">
                <a:solidFill>
                  <a:srgbClr val="003296"/>
                </a:solidFill>
              </a:rPr>
              <a:t>Cascade Analysis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08DA4-9AC3-4AC2-B5D2-A89E76FD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6E5EC-C3C6-49D2-AC54-90E4052F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3" y="1427842"/>
            <a:ext cx="11155374" cy="44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6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4BA5FE5-D709-4038-A3AE-97E650F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763F-E5B9-436E-BBED-1AE01C6D151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EDFE4-F6AD-4241-BEE0-3A6D9BB9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93099-E4C6-4D26-8BC5-565ECAA17884}"/>
              </a:ext>
            </a:extLst>
          </p:cNvPr>
          <p:cNvSpPr txBox="1"/>
          <p:nvPr/>
        </p:nvSpPr>
        <p:spPr>
          <a:xfrm>
            <a:off x="1656781" y="3105834"/>
            <a:ext cx="88784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/>
              <a:t>The presence of the Laboratory African Regional Collaboration (LARC) logo on slides</a:t>
            </a:r>
          </a:p>
          <a:p>
            <a:r>
              <a:rPr lang="en-US" sz="1800" dirty="0"/>
              <a:t>indicates that content (in whole or in part) originates with the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LARC Program</a:t>
            </a:r>
            <a:r>
              <a:rPr lang="en-US" sz="1800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FE2662-E133-4969-BF1D-50AB481F010F}"/>
              </a:ext>
            </a:extLst>
          </p:cNvPr>
          <p:cNvSpPr/>
          <p:nvPr/>
        </p:nvSpPr>
        <p:spPr>
          <a:xfrm rot="1960045">
            <a:off x="953037" y="4082603"/>
            <a:ext cx="1120462" cy="166137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5599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7C97-17A7-4617-BE72-A19B01D61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119" y="732766"/>
            <a:ext cx="6363761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DiCE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– Additional Outputs</a:t>
            </a:r>
            <a:br>
              <a:rPr lang="en-US" dirty="0"/>
            </a:b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32F502-4C1D-4EA2-9CAB-F6BAD030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17746-18F5-4D1F-B64D-AA58ED6A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49" y="3686939"/>
            <a:ext cx="6566422" cy="2208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06856-342D-4AC4-8837-C02E6992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083" y="1250986"/>
            <a:ext cx="2533247" cy="464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A9681-D207-4236-A46F-DFAC4A518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38" y="1304538"/>
            <a:ext cx="3306625" cy="2255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5DA9E-95F1-4F47-8170-3B2804766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587" y="1297241"/>
            <a:ext cx="3497972" cy="2255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9BD2F1-04DD-4D7B-9D66-4B08B427A79E}"/>
              </a:ext>
            </a:extLst>
          </p:cNvPr>
          <p:cNvSpPr txBox="1"/>
          <p:nvPr/>
        </p:nvSpPr>
        <p:spPr>
          <a:xfrm>
            <a:off x="499913" y="1195127"/>
            <a:ext cx="891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296"/>
                </a:solidFill>
              </a:rPr>
              <a:t>1.                                     2.                                         3. </a:t>
            </a:r>
            <a:endParaRPr lang="en-US" sz="2000" b="1" dirty="0">
              <a:solidFill>
                <a:srgbClr val="00329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018387-6C9C-4F09-B978-716E7A00C895}"/>
              </a:ext>
            </a:extLst>
          </p:cNvPr>
          <p:cNvSpPr txBox="1"/>
          <p:nvPr/>
        </p:nvSpPr>
        <p:spPr>
          <a:xfrm>
            <a:off x="488197" y="3669871"/>
            <a:ext cx="48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296"/>
                </a:solidFill>
              </a:rPr>
              <a:t>4. </a:t>
            </a:r>
            <a:endParaRPr lang="en-US" sz="20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76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E056-4ABA-4118-943C-5C78A1BB6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2" y="2460896"/>
            <a:ext cx="8464060" cy="1196704"/>
          </a:xfrm>
        </p:spPr>
        <p:txBody>
          <a:bodyPr>
            <a:normAutofit fontScale="90000"/>
          </a:bodyPr>
          <a:lstStyle/>
          <a:p>
            <a:r>
              <a:rPr lang="en-US" dirty="0"/>
              <a:t>CLICQ! LEARNING SESSIONS AND</a:t>
            </a:r>
            <a:br>
              <a:rPr lang="en-US" dirty="0"/>
            </a:br>
            <a:r>
              <a:rPr lang="en-US" dirty="0"/>
              <a:t>IMPROVEMENT PROJECTS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C55B91-4A8F-46BD-976D-A32706E2D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2" y="3874657"/>
            <a:ext cx="10238012" cy="579491"/>
          </a:xfrm>
        </p:spPr>
        <p:txBody>
          <a:bodyPr/>
          <a:lstStyle/>
          <a:p>
            <a:r>
              <a:rPr lang="en-US" dirty="0"/>
              <a:t>Site Representatives: ART Clinics, M&amp;E, TB DOTS and/ or TB Labs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F94FA-42D9-4499-89AD-FAEEB3E2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21</a:t>
            </a:fld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96D95DB-E7F6-43E7-BA9E-62318187CDEF}"/>
              </a:ext>
            </a:extLst>
          </p:cNvPr>
          <p:cNvSpPr txBox="1">
            <a:spLocks/>
          </p:cNvSpPr>
          <p:nvPr/>
        </p:nvSpPr>
        <p:spPr>
          <a:xfrm>
            <a:off x="914402" y="4540539"/>
            <a:ext cx="6838624" cy="5794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21913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SzPct val="110000"/>
              <a:buFont typeface="Arial Narrow" panose="020B060602020203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ctr" defTabSz="121913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121913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80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121913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121913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Observing: </a:t>
            </a:r>
            <a:r>
              <a:rPr lang="en-US" i="1" dirty="0"/>
              <a:t>(*</a:t>
            </a:r>
            <a:r>
              <a:rPr lang="en-US" i="1" dirty="0">
                <a:solidFill>
                  <a:srgbClr val="FF0000"/>
                </a:solidFill>
              </a:rPr>
              <a:t>list partners/organizations*</a:t>
            </a:r>
            <a:r>
              <a:rPr lang="en-US" i="1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9395-5C35-4827-89A9-FDF4145B3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539" y="745711"/>
            <a:ext cx="7502765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What to Expect at Learning Session #1 </a:t>
            </a:r>
            <a:br>
              <a:rPr lang="en-US" dirty="0">
                <a:solidFill>
                  <a:srgbClr val="003296"/>
                </a:solidFill>
              </a:rPr>
            </a:br>
            <a:endParaRPr lang="en-US" dirty="0">
              <a:solidFill>
                <a:srgbClr val="003296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595EF5-78EB-458B-ACEA-E12714640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613" y="1355923"/>
            <a:ext cx="10726615" cy="3881439"/>
          </a:xfrm>
        </p:spPr>
        <p:txBody>
          <a:bodyPr>
            <a:normAutofit fontScale="775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Participants: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National and state TB and HIV program staff</a:t>
            </a:r>
          </a:p>
          <a:p>
            <a:pPr marL="800100" lvl="1" indent="-342900" defTabSz="914400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ART clinic, DOTS clinic and lab staff (Doctors, Nurses, HCWs, M&amp;E/ Data, mWRD Focal Persons [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e.g.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Xpert MTB/RIF</a:t>
            </a:r>
            <a:r>
              <a:rPr lang="en-US" sz="2300" dirty="0">
                <a:solidFill>
                  <a:srgbClr val="000000"/>
                </a:solidFill>
                <a:latin typeface="Trebuchet MS"/>
              </a:rPr>
              <a:t> Ultra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rebuchet MS"/>
              </a:rPr>
              <a:t>Truenat</a:t>
            </a:r>
            <a:r>
              <a:rPr lang="en-US" sz="2300" dirty="0">
                <a:solidFill>
                  <a:srgbClr val="000000"/>
                </a:solidFill>
                <a:latin typeface="Trebuchet MS"/>
              </a:rPr>
              <a:t> MTB Plus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], </a:t>
            </a:r>
            <a:r>
              <a:rPr lang="en-US" sz="2300" dirty="0">
                <a:solidFill>
                  <a:srgbClr val="000000"/>
                </a:solidFill>
                <a:latin typeface="Trebuchet MS"/>
              </a:rPr>
              <a:t>LF-LAM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focal persons)</a:t>
            </a:r>
            <a:endParaRPr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Training and Data Review</a:t>
            </a:r>
          </a:p>
          <a:p>
            <a:pPr marL="800100" lvl="1" indent="-342900" defTabSz="914400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Various didactics on </a:t>
            </a:r>
            <a:r>
              <a:rPr lang="en-US" sz="2300" dirty="0">
                <a:solidFill>
                  <a:srgbClr val="000000"/>
                </a:solidFill>
                <a:latin typeface="Trebuchet MS"/>
              </a:rPr>
              <a:t>Continuous Quality Improvement (CQI)</a:t>
            </a:r>
            <a:endParaRPr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D-M-A-I-C model to improve quality of results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- Define, Measure, Analyze, Improve, Control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Process mapping</a:t>
            </a: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Trebuchet MS"/>
              </a:rPr>
              <a:t>     - 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utline the steps, documents, and focal persons at each step of the cascade of care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100" dirty="0">
                <a:solidFill>
                  <a:srgbClr val="000000"/>
                </a:solidFill>
                <a:latin typeface="Trebuchet MS"/>
              </a:rPr>
              <a:t>     - Collaboratively led by clinic and lab staff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Review of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DiCE</a:t>
            </a:r>
            <a:r>
              <a:rPr lang="en-US" sz="2300" dirty="0">
                <a:solidFill>
                  <a:srgbClr val="000000"/>
                </a:solidFill>
                <a:latin typeface="Trebuchet MS"/>
              </a:rPr>
              <a:t> Toolkit baseline assessment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Gaps/</a:t>
            </a:r>
            <a:r>
              <a:rPr lang="en-US" sz="2300" dirty="0">
                <a:solidFill>
                  <a:srgbClr val="000000"/>
                </a:solidFill>
                <a:latin typeface="Trebuchet MS"/>
              </a:rPr>
              <a:t>projects sorted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into an effort versus impact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Identify site-specific improvement projects, define aim statements, objectives and site-specific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metrics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to monitor weekly site progress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9AF9-8B17-4734-8F0B-98A2C892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C8C8F-27F6-4232-8DD0-7D0F9F9897B1}"/>
              </a:ext>
            </a:extLst>
          </p:cNvPr>
          <p:cNvSpPr txBox="1"/>
          <p:nvPr/>
        </p:nvSpPr>
        <p:spPr>
          <a:xfrm>
            <a:off x="820615" y="5553528"/>
            <a:ext cx="4025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mWRD: molecular WHO-approved rapid diagnostic test </a:t>
            </a:r>
          </a:p>
        </p:txBody>
      </p:sp>
    </p:spTree>
    <p:extLst>
      <p:ext uri="{BB962C8B-B14F-4D97-AF65-F5344CB8AC3E}">
        <p14:creationId xmlns:p14="http://schemas.microsoft.com/office/powerpoint/2010/main" val="371932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3741A31-BDD1-4053-A9C8-5EA841C23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43071"/>
              </p:ext>
            </p:extLst>
          </p:nvPr>
        </p:nvGraphicFramePr>
        <p:xfrm>
          <a:off x="1338942" y="1208540"/>
          <a:ext cx="9731829" cy="444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67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Process Steps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(Examples)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What Happens / Where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Who’s Responsible?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Documents 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Opportunities for Improvement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1.   Obtain a Hospital Card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2.   Patient Identification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32"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  <a:defRPr/>
                      </a:pPr>
                      <a:r>
                        <a:rPr lang="en-US" sz="1200" b="1" dirty="0">
                          <a:effectLst/>
                        </a:rPr>
                        <a:t>3.   Escort PT. to DOTs Clinic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06080"/>
                  </a:ext>
                </a:extLst>
              </a:tr>
              <a:tr h="40966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4.</a:t>
                      </a:r>
                      <a:r>
                        <a:rPr lang="en-US" sz="1200" b="1" baseline="0" dirty="0">
                          <a:effectLst/>
                        </a:rPr>
                        <a:t>   </a:t>
                      </a:r>
                      <a:r>
                        <a:rPr lang="en-US" sz="1200" b="1" dirty="0">
                          <a:effectLst/>
                        </a:rPr>
                        <a:t>Necessary documentation &amp; HIV 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      testing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942694"/>
                  </a:ext>
                </a:extLst>
              </a:tr>
              <a:tr h="232280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5.   Send to TB Lab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596161"/>
                  </a:ext>
                </a:extLst>
              </a:tr>
              <a:tr h="16660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6.   Sample production &amp; Reception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443953"/>
                  </a:ext>
                </a:extLst>
              </a:tr>
              <a:tr h="35114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7.   Sample Accessioning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347203"/>
                  </a:ext>
                </a:extLst>
              </a:tr>
              <a:tr h="256229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8.   Transport Samples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772529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9.   GX. Testing at the TB Lab.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104976"/>
                  </a:ext>
                </a:extLst>
              </a:tr>
              <a:tr h="40966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10.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Document &amp; Dispatch Result to  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      DOTS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503601"/>
                  </a:ext>
                </a:extLst>
              </a:tr>
              <a:tr h="40966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11. Document and commence 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120015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      Treatment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1600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287628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3EAA9B96-C03D-4B4E-9C93-2F0420AF6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68" y="721655"/>
            <a:ext cx="3017315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CQI Principles</a:t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29F029-C591-4B1F-8CF8-B4DFD100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DA9BC-3F21-41CF-9E70-B331919B8B5F}"/>
              </a:ext>
            </a:extLst>
          </p:cNvPr>
          <p:cNvSpPr txBox="1"/>
          <p:nvPr/>
        </p:nvSpPr>
        <p:spPr>
          <a:xfrm>
            <a:off x="1338942" y="5601598"/>
            <a:ext cx="988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Process mapping identifies gaps not captured by data analyses (e.g., DiCE assessments)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72B80-4D50-4301-809B-06898E7062FC}"/>
              </a:ext>
            </a:extLst>
          </p:cNvPr>
          <p:cNvSpPr txBox="1"/>
          <p:nvPr/>
        </p:nvSpPr>
        <p:spPr>
          <a:xfrm>
            <a:off x="3673283" y="721655"/>
            <a:ext cx="8777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DM of DMAIC Model: </a:t>
            </a:r>
            <a:r>
              <a:rPr lang="en-US" sz="2000" u="sng" dirty="0">
                <a:solidFill>
                  <a:srgbClr val="00B050"/>
                </a:solidFill>
              </a:rPr>
              <a:t>Process Mapping </a:t>
            </a:r>
            <a:r>
              <a:rPr lang="en-US" dirty="0"/>
              <a:t>and Selection of Improvement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7B6B37-4215-4DD0-8950-10252551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BC1790-4444-4454-82D3-2E5BC34866C4}"/>
              </a:ext>
            </a:extLst>
          </p:cNvPr>
          <p:cNvSpPr txBox="1"/>
          <p:nvPr/>
        </p:nvSpPr>
        <p:spPr>
          <a:xfrm>
            <a:off x="1164465" y="6426242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1292056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3EAC2-32DF-49B4-BF51-19D64A1562E5}"/>
              </a:ext>
            </a:extLst>
          </p:cNvPr>
          <p:cNvSpPr txBox="1">
            <a:spLocks/>
          </p:cNvSpPr>
          <p:nvPr/>
        </p:nvSpPr>
        <p:spPr>
          <a:xfrm>
            <a:off x="914404" y="1520190"/>
            <a:ext cx="1066799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 tool to rank order potential solutions according to degree of impact and amount of effort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WHY </a:t>
            </a:r>
            <a:endParaRPr lang="en-US" dirty="0"/>
          </a:p>
          <a:p>
            <a:r>
              <a:rPr lang="en-GB" dirty="0"/>
              <a:t>Allows input from the team, especially those who know the process first-hand, on the potential solutions </a:t>
            </a:r>
          </a:p>
          <a:p>
            <a:r>
              <a:rPr lang="en-GB" dirty="0"/>
              <a:t>Provides an organized process to elicit thoughtful discussion and consensus on the potential impact of a solution and the degree of effort required to create that impact </a:t>
            </a:r>
          </a:p>
          <a:p>
            <a:r>
              <a:rPr lang="en-GB" dirty="0"/>
              <a:t>Allows prioritization of potential solutions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BAF54E-1AE1-47F9-8BF9-93DBF01D3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4" y="914406"/>
            <a:ext cx="10866469" cy="563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Impact / Effort Grid: </a:t>
            </a:r>
            <a:r>
              <a:rPr lang="en-US" sz="3600" dirty="0">
                <a:solidFill>
                  <a:srgbClr val="C00000"/>
                </a:solidFill>
              </a:rPr>
              <a:t>A Tool for Prioritizing Opportunities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A0FC4-7281-4EE9-BF9F-466BFF79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61F66-9E20-4306-AA3E-8D4A1715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3" y="6067556"/>
            <a:ext cx="672193" cy="658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36A51-2639-4EE1-BE8D-EF8A6A2752A4}"/>
              </a:ext>
            </a:extLst>
          </p:cNvPr>
          <p:cNvSpPr txBox="1"/>
          <p:nvPr/>
        </p:nvSpPr>
        <p:spPr>
          <a:xfrm>
            <a:off x="1476981" y="64614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294145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18BE-E46F-4348-8463-7E4D359A4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609" y="759058"/>
            <a:ext cx="3881480" cy="5232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Impac</a:t>
            </a:r>
            <a:r>
              <a:rPr lang="en-US" dirty="0"/>
              <a:t>t / Effort Grid</a:t>
            </a:r>
            <a:endParaRPr lang="en-US" dirty="0">
              <a:solidFill>
                <a:srgbClr val="003296"/>
              </a:solidFill>
            </a:endParaRPr>
          </a:p>
        </p:txBody>
      </p:sp>
      <p:sp>
        <p:nvSpPr>
          <p:cNvPr id="139" name="Slide Number Placeholder 138">
            <a:extLst>
              <a:ext uri="{FF2B5EF4-FFF2-40B4-BE49-F238E27FC236}">
                <a16:creationId xmlns:a16="http://schemas.microsoft.com/office/drawing/2014/main" id="{C2B9A249-AE24-43DF-BB14-247B296C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25</a:t>
            </a:fld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071ED1-4BCC-4883-8134-EB3C67EDB3AF}"/>
              </a:ext>
            </a:extLst>
          </p:cNvPr>
          <p:cNvSpPr txBox="1"/>
          <p:nvPr/>
        </p:nvSpPr>
        <p:spPr>
          <a:xfrm>
            <a:off x="9076512" y="4246864"/>
            <a:ext cx="29447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Each dot represents one gap-based activity for each colored site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E2639-59D5-4C9A-95E4-C12EC0BA5FE1}"/>
              </a:ext>
            </a:extLst>
          </p:cNvPr>
          <p:cNvGrpSpPr/>
          <p:nvPr/>
        </p:nvGrpSpPr>
        <p:grpSpPr>
          <a:xfrm>
            <a:off x="2830443" y="1282278"/>
            <a:ext cx="7053629" cy="4431788"/>
            <a:chOff x="2830443" y="1282278"/>
            <a:chExt cx="7053629" cy="44317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6115D8-7D1C-4C54-8D3D-824F0D5CB182}"/>
                </a:ext>
              </a:extLst>
            </p:cNvPr>
            <p:cNvGrpSpPr/>
            <p:nvPr/>
          </p:nvGrpSpPr>
          <p:grpSpPr>
            <a:xfrm>
              <a:off x="2830443" y="1282278"/>
              <a:ext cx="7053629" cy="4431788"/>
              <a:chOff x="2886780" y="1907209"/>
              <a:chExt cx="7053629" cy="443178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4497EC6-E134-445E-8C30-84F27A7E464A}"/>
                  </a:ext>
                </a:extLst>
              </p:cNvPr>
              <p:cNvGrpSpPr/>
              <p:nvPr/>
            </p:nvGrpSpPr>
            <p:grpSpPr>
              <a:xfrm>
                <a:off x="2886780" y="1907209"/>
                <a:ext cx="5777981" cy="4431788"/>
                <a:chOff x="2943568" y="1726019"/>
                <a:chExt cx="5777981" cy="4431788"/>
              </a:xfrm>
            </p:grpSpPr>
            <p:sp>
              <p:nvSpPr>
                <p:cNvPr id="126" name="Text Box 4">
                  <a:extLst>
                    <a:ext uri="{FF2B5EF4-FFF2-40B4-BE49-F238E27FC236}">
                      <a16:creationId xmlns:a16="http://schemas.microsoft.com/office/drawing/2014/main" id="{05ACB7D2-DDEE-42AB-817B-CF6991DC80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02954" y="5696142"/>
                  <a:ext cx="1488281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400" b="1" dirty="0">
                      <a:latin typeface="+mn-lt"/>
                    </a:rPr>
                    <a:t>EFFORT</a:t>
                  </a:r>
                </a:p>
              </p:txBody>
            </p:sp>
            <p:sp>
              <p:nvSpPr>
                <p:cNvPr id="127" name="Text Box 5">
                  <a:extLst>
                    <a:ext uri="{FF2B5EF4-FFF2-40B4-BE49-F238E27FC236}">
                      <a16:creationId xmlns:a16="http://schemas.microsoft.com/office/drawing/2014/main" id="{385DF911-0FBA-414A-B3E7-7D72FBAFB4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363" y="5419485"/>
                  <a:ext cx="3573414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600" b="1" dirty="0">
                      <a:latin typeface="+mn-lt"/>
                    </a:rPr>
                    <a:t>Easy to Do                 Difficult to Do</a:t>
                  </a:r>
                </a:p>
              </p:txBody>
            </p:sp>
            <p:grpSp>
              <p:nvGrpSpPr>
                <p:cNvPr id="128" name="Group 17">
                  <a:extLst>
                    <a:ext uri="{FF2B5EF4-FFF2-40B4-BE49-F238E27FC236}">
                      <a16:creationId xmlns:a16="http://schemas.microsoft.com/office/drawing/2014/main" id="{4FC05AF8-958D-40E9-A723-D1DF10E1A2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04541" y="1892628"/>
                  <a:ext cx="4685109" cy="3515363"/>
                  <a:chOff x="1233" y="829"/>
                  <a:chExt cx="3664" cy="2824"/>
                </a:xfrm>
              </p:grpSpPr>
              <p:sp>
                <p:nvSpPr>
                  <p:cNvPr id="135" name="Rectangle 7">
                    <a:extLst>
                      <a:ext uri="{FF2B5EF4-FFF2-40B4-BE49-F238E27FC236}">
                        <a16:creationId xmlns:a16="http://schemas.microsoft.com/office/drawing/2014/main" id="{F2C7552B-5A85-486D-BA4F-2822313B61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829"/>
                    <a:ext cx="3664" cy="2819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6" name="Line 8">
                    <a:extLst>
                      <a:ext uri="{FF2B5EF4-FFF2-40B4-BE49-F238E27FC236}">
                        <a16:creationId xmlns:a16="http://schemas.microsoft.com/office/drawing/2014/main" id="{5BF59160-9318-40E3-BEDF-732C5F9D3F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72" y="834"/>
                    <a:ext cx="0" cy="28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7" name="Line 9">
                    <a:extLst>
                      <a:ext uri="{FF2B5EF4-FFF2-40B4-BE49-F238E27FC236}">
                        <a16:creationId xmlns:a16="http://schemas.microsoft.com/office/drawing/2014/main" id="{88732A11-11BE-4919-B606-27DB6A978D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33" y="2273"/>
                    <a:ext cx="3664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9" name="Text Box 10">
                  <a:extLst>
                    <a:ext uri="{FF2B5EF4-FFF2-40B4-BE49-F238E27FC236}">
                      <a16:creationId xmlns:a16="http://schemas.microsoft.com/office/drawing/2014/main" id="{4C024791-E358-4AC1-BCA7-7A9BDDFF1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5313" y="1859485"/>
                  <a:ext cx="243623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accent2"/>
                      </a:solidFill>
                      <a:latin typeface="+mn-lt"/>
                    </a:rPr>
                    <a:t>Improvement Projects</a:t>
                  </a:r>
                </a:p>
                <a:p>
                  <a:pPr algn="ctr"/>
                  <a:r>
                    <a:rPr lang="en-US" altLang="en-US" sz="1200" b="1" dirty="0">
                      <a:solidFill>
                        <a:schemeClr val="accent2"/>
                      </a:solidFill>
                      <a:latin typeface="+mn-lt"/>
                    </a:rPr>
                    <a:t>(Detailed Planning and Work)</a:t>
                  </a:r>
                  <a:endParaRPr lang="en-US" altLang="en-US" sz="1200" b="1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sp>
              <p:nvSpPr>
                <p:cNvPr id="130" name="Text Box 11">
                  <a:extLst>
                    <a:ext uri="{FF2B5EF4-FFF2-40B4-BE49-F238E27FC236}">
                      <a16:creationId xmlns:a16="http://schemas.microsoft.com/office/drawing/2014/main" id="{9A1B7AAC-3A24-41D9-9172-C413C6DB00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5249" y="1881139"/>
                  <a:ext cx="1047457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chemeClr val="accent2"/>
                      </a:solidFill>
                      <a:latin typeface="+mn-lt"/>
                    </a:rPr>
                    <a:t>Just Do It</a:t>
                  </a:r>
                  <a:endParaRPr lang="en-US" altLang="en-US" sz="1400" b="1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sp>
              <p:nvSpPr>
                <p:cNvPr id="131" name="Text Box 12">
                  <a:extLst>
                    <a:ext uri="{FF2B5EF4-FFF2-40B4-BE49-F238E27FC236}">
                      <a16:creationId xmlns:a16="http://schemas.microsoft.com/office/drawing/2014/main" id="{0954B753-5C42-4146-884C-112952E286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94969" y="3697694"/>
                  <a:ext cx="1608099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chemeClr val="accent2"/>
                      </a:solidFill>
                      <a:latin typeface="+mn-lt"/>
                    </a:rPr>
                    <a:t>Maybe Some Day</a:t>
                  </a:r>
                  <a:endParaRPr lang="en-US" altLang="en-US" sz="1400" b="1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sp>
              <p:nvSpPr>
                <p:cNvPr id="132" name="Text Box 13">
                  <a:extLst>
                    <a:ext uri="{FF2B5EF4-FFF2-40B4-BE49-F238E27FC236}">
                      <a16:creationId xmlns:a16="http://schemas.microsoft.com/office/drawing/2014/main" id="{3C990AF2-FE17-49E0-8C36-A61086EA89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9326" y="3682276"/>
                  <a:ext cx="201774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chemeClr val="accent2"/>
                      </a:solidFill>
                      <a:latin typeface="+mn-lt"/>
                    </a:rPr>
                    <a:t>Just Do It if Impactful</a:t>
                  </a:r>
                  <a:endParaRPr lang="en-US" altLang="en-US" sz="1400" b="1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sp>
              <p:nvSpPr>
                <p:cNvPr id="133" name="Text Box 15">
                  <a:extLst>
                    <a:ext uri="{FF2B5EF4-FFF2-40B4-BE49-F238E27FC236}">
                      <a16:creationId xmlns:a16="http://schemas.microsoft.com/office/drawing/2014/main" id="{D9BF390D-3B4F-43E8-AB32-440E121C2E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923672" y="3190214"/>
                  <a:ext cx="3513166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600" b="1" dirty="0">
                      <a:latin typeface="+mn-lt"/>
                    </a:rPr>
                    <a:t>         Minor                 Major</a:t>
                  </a:r>
                </a:p>
                <a:p>
                  <a:r>
                    <a:rPr lang="en-US" altLang="en-US" sz="1600" b="1" dirty="0">
                      <a:latin typeface="+mn-lt"/>
                    </a:rPr>
                    <a:t>Improvement      Improvement</a:t>
                  </a:r>
                </a:p>
              </p:txBody>
            </p:sp>
            <p:sp>
              <p:nvSpPr>
                <p:cNvPr id="134" name="Text Box 16">
                  <a:extLst>
                    <a:ext uri="{FF2B5EF4-FFF2-40B4-BE49-F238E27FC236}">
                      <a16:creationId xmlns:a16="http://schemas.microsoft.com/office/drawing/2014/main" id="{FE13246B-853B-4272-B648-FD59500E78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11976">
                  <a:off x="2560482" y="3355350"/>
                  <a:ext cx="122783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400" b="1" dirty="0">
                      <a:latin typeface="+mn-lt"/>
                    </a:rPr>
                    <a:t>IMPACT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2201B8D-5A2E-4877-82AA-98D4D21505CD}"/>
                  </a:ext>
                </a:extLst>
              </p:cNvPr>
              <p:cNvGrpSpPr/>
              <p:nvPr/>
            </p:nvGrpSpPr>
            <p:grpSpPr>
              <a:xfrm>
                <a:off x="9195432" y="3291062"/>
                <a:ext cx="744977" cy="1074650"/>
                <a:chOff x="365760" y="2537456"/>
                <a:chExt cx="744977" cy="1074650"/>
              </a:xfrm>
            </p:grpSpPr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437178E-036C-41FA-991F-BCCAE21863D2}"/>
                    </a:ext>
                  </a:extLst>
                </p:cNvPr>
                <p:cNvSpPr txBox="1"/>
                <p:nvPr/>
              </p:nvSpPr>
              <p:spPr>
                <a:xfrm>
                  <a:off x="464983" y="2724912"/>
                  <a:ext cx="6457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Site 2</a:t>
                  </a:r>
                  <a:endParaRPr lang="en-US" dirty="0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55FB109-2E0D-46A1-A49E-B80C013B891A}"/>
                    </a:ext>
                  </a:extLst>
                </p:cNvPr>
                <p:cNvGrpSpPr/>
                <p:nvPr/>
              </p:nvGrpSpPr>
              <p:grpSpPr>
                <a:xfrm>
                  <a:off x="365760" y="2537456"/>
                  <a:ext cx="737658" cy="1074650"/>
                  <a:chOff x="365760" y="2537456"/>
                  <a:chExt cx="737658" cy="1074650"/>
                </a:xfrm>
              </p:grpSpPr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B63D4331-603F-40CD-9A37-AD9D3AEA079B}"/>
                      </a:ext>
                    </a:extLst>
                  </p:cNvPr>
                  <p:cNvSpPr/>
                  <p:nvPr/>
                </p:nvSpPr>
                <p:spPr>
                  <a:xfrm>
                    <a:off x="365760" y="265176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FBF8A267-B5BE-4494-9D99-6EF1D8364051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2" y="2537456"/>
                    <a:ext cx="64575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Site 1</a:t>
                    </a:r>
                    <a:endParaRPr lang="en-US" dirty="0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E5872693-BE69-439E-9A6C-B266F2CD1DF9}"/>
                      </a:ext>
                    </a:extLst>
                  </p:cNvPr>
                  <p:cNvSpPr/>
                  <p:nvPr/>
                </p:nvSpPr>
                <p:spPr>
                  <a:xfrm>
                    <a:off x="365760" y="2834640"/>
                    <a:ext cx="117088" cy="11870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315F3618-62E7-4068-B38F-71792F14CD10}"/>
                      </a:ext>
                    </a:extLst>
                  </p:cNvPr>
                  <p:cNvSpPr/>
                  <p:nvPr/>
                </p:nvSpPr>
                <p:spPr>
                  <a:xfrm>
                    <a:off x="365760" y="3017520"/>
                    <a:ext cx="117088" cy="11870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EFC21CEB-4C7D-4417-82B3-1619C988826A}"/>
                      </a:ext>
                    </a:extLst>
                  </p:cNvPr>
                  <p:cNvSpPr txBox="1"/>
                  <p:nvPr/>
                </p:nvSpPr>
                <p:spPr>
                  <a:xfrm>
                    <a:off x="441088" y="2907792"/>
                    <a:ext cx="64575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Site 3</a:t>
                    </a:r>
                    <a:endParaRPr lang="en-US" dirty="0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BD0D2100-B365-4DE8-8C94-DD1A23D0BC62}"/>
                      </a:ext>
                    </a:extLst>
                  </p:cNvPr>
                  <p:cNvSpPr/>
                  <p:nvPr/>
                </p:nvSpPr>
                <p:spPr>
                  <a:xfrm>
                    <a:off x="365760" y="3200400"/>
                    <a:ext cx="117088" cy="11870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80181E04-8859-478A-B64E-09813226B3D7}"/>
                      </a:ext>
                    </a:extLst>
                  </p:cNvPr>
                  <p:cNvSpPr txBox="1"/>
                  <p:nvPr/>
                </p:nvSpPr>
                <p:spPr>
                  <a:xfrm>
                    <a:off x="457664" y="3090672"/>
                    <a:ext cx="64575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Site 4</a:t>
                    </a:r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0D58692E-6429-4C00-9D85-D2D51FC301F3}"/>
                      </a:ext>
                    </a:extLst>
                  </p:cNvPr>
                  <p:cNvSpPr/>
                  <p:nvPr/>
                </p:nvSpPr>
                <p:spPr>
                  <a:xfrm>
                    <a:off x="365760" y="3383280"/>
                    <a:ext cx="117088" cy="1187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0C0F6531-EB65-40C1-901B-E8FE3415D2AA}"/>
                      </a:ext>
                    </a:extLst>
                  </p:cNvPr>
                  <p:cNvSpPr txBox="1"/>
                  <p:nvPr/>
                </p:nvSpPr>
                <p:spPr>
                  <a:xfrm>
                    <a:off x="447556" y="3273552"/>
                    <a:ext cx="64575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Site 5</a:t>
                    </a:r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7C1E3A4-EA43-4663-A17A-2A65DF1D0344}"/>
                  </a:ext>
                </a:extLst>
              </p:cNvPr>
              <p:cNvGrpSpPr/>
              <p:nvPr/>
            </p:nvGrpSpPr>
            <p:grpSpPr>
              <a:xfrm>
                <a:off x="4444204" y="2653374"/>
                <a:ext cx="1217902" cy="941666"/>
                <a:chOff x="4114800" y="2834640"/>
                <a:chExt cx="1217902" cy="941666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CD49F2BA-7594-48D8-A750-1B1E3E366DAD}"/>
                    </a:ext>
                  </a:extLst>
                </p:cNvPr>
                <p:cNvGrpSpPr/>
                <p:nvPr/>
              </p:nvGrpSpPr>
              <p:grpSpPr>
                <a:xfrm>
                  <a:off x="4114800" y="2971800"/>
                  <a:ext cx="120622" cy="804506"/>
                  <a:chOff x="4114800" y="2971800"/>
                  <a:chExt cx="120622" cy="804506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FE1BD902-9E4F-4C53-B971-023E0815801A}"/>
                      </a:ext>
                    </a:extLst>
                  </p:cNvPr>
                  <p:cNvSpPr/>
                  <p:nvPr/>
                </p:nvSpPr>
                <p:spPr>
                  <a:xfrm>
                    <a:off x="4114800" y="297180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CBF36808-1F9E-4040-A10B-5BF9DBD39814}"/>
                      </a:ext>
                    </a:extLst>
                  </p:cNvPr>
                  <p:cNvSpPr/>
                  <p:nvPr/>
                </p:nvSpPr>
                <p:spPr>
                  <a:xfrm>
                    <a:off x="4114800" y="310896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BC2A3A6A-5CB4-40DB-892C-FBE987862D0F}"/>
                      </a:ext>
                    </a:extLst>
                  </p:cNvPr>
                  <p:cNvSpPr/>
                  <p:nvPr/>
                </p:nvSpPr>
                <p:spPr>
                  <a:xfrm>
                    <a:off x="4114800" y="324612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6E0B8F53-B061-4335-BA46-2680ACE63DF7}"/>
                      </a:ext>
                    </a:extLst>
                  </p:cNvPr>
                  <p:cNvSpPr/>
                  <p:nvPr/>
                </p:nvSpPr>
                <p:spPr>
                  <a:xfrm>
                    <a:off x="4114800" y="338328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FF045F03-E67C-4F3D-AF37-26060E707527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01815ABA-76A6-4C2F-B431-1138E44C1FA2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7C558129-032D-4B2D-9FBC-FDD5316AFC82}"/>
                    </a:ext>
                  </a:extLst>
                </p:cNvPr>
                <p:cNvGrpSpPr/>
                <p:nvPr/>
              </p:nvGrpSpPr>
              <p:grpSpPr>
                <a:xfrm>
                  <a:off x="4389120" y="3379096"/>
                  <a:ext cx="120622" cy="393026"/>
                  <a:chOff x="4114800" y="3383280"/>
                  <a:chExt cx="120622" cy="393026"/>
                </a:xfrm>
                <a:solidFill>
                  <a:srgbClr val="0070C0"/>
                </a:solidFill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A652C731-2039-4654-987B-28D03374CCF2}"/>
                      </a:ext>
                    </a:extLst>
                  </p:cNvPr>
                  <p:cNvSpPr/>
                  <p:nvPr/>
                </p:nvSpPr>
                <p:spPr>
                  <a:xfrm>
                    <a:off x="4114800" y="338328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286FC435-CCCE-4DFC-8483-7510A213C766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2D04BB63-C69E-4547-B3AA-9E0D1E8A8AC0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23661FC6-2B8D-4B20-97DE-E1D0D942DF83}"/>
                    </a:ext>
                  </a:extLst>
                </p:cNvPr>
                <p:cNvGrpSpPr/>
                <p:nvPr/>
              </p:nvGrpSpPr>
              <p:grpSpPr>
                <a:xfrm>
                  <a:off x="4663440" y="2834640"/>
                  <a:ext cx="120622" cy="941666"/>
                  <a:chOff x="4663440" y="2834640"/>
                  <a:chExt cx="120622" cy="941666"/>
                </a:xfrm>
                <a:solidFill>
                  <a:srgbClr val="FFC000"/>
                </a:solidFill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A77D6BE6-F49E-4CCA-B051-17345ABCAE82}"/>
                      </a:ext>
                    </a:extLst>
                  </p:cNvPr>
                  <p:cNvSpPr/>
                  <p:nvPr/>
                </p:nvSpPr>
                <p:spPr>
                  <a:xfrm>
                    <a:off x="4663440" y="29718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34889B2F-828F-4BE9-A9D8-233FA6842A90}"/>
                      </a:ext>
                    </a:extLst>
                  </p:cNvPr>
                  <p:cNvSpPr/>
                  <p:nvPr/>
                </p:nvSpPr>
                <p:spPr>
                  <a:xfrm>
                    <a:off x="4663440" y="310896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AC892530-0B15-4822-8855-3B06FDAC4E0F}"/>
                      </a:ext>
                    </a:extLst>
                  </p:cNvPr>
                  <p:cNvSpPr/>
                  <p:nvPr/>
                </p:nvSpPr>
                <p:spPr>
                  <a:xfrm>
                    <a:off x="4663440" y="324612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1657E499-1BCF-42C0-8372-3576F926F9D9}"/>
                      </a:ext>
                    </a:extLst>
                  </p:cNvPr>
                  <p:cNvSpPr/>
                  <p:nvPr/>
                </p:nvSpPr>
                <p:spPr>
                  <a:xfrm>
                    <a:off x="4663440" y="338328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EB25F055-4CDE-4BAD-9878-B47412281923}"/>
                      </a:ext>
                    </a:extLst>
                  </p:cNvPr>
                  <p:cNvSpPr/>
                  <p:nvPr/>
                </p:nvSpPr>
                <p:spPr>
                  <a:xfrm>
                    <a:off x="466344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D658CC9E-0D5E-41DD-9840-4BD8B3B4A7ED}"/>
                      </a:ext>
                    </a:extLst>
                  </p:cNvPr>
                  <p:cNvSpPr/>
                  <p:nvPr/>
                </p:nvSpPr>
                <p:spPr>
                  <a:xfrm>
                    <a:off x="466697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732525C-3389-4057-9F58-20B3D2E546C0}"/>
                      </a:ext>
                    </a:extLst>
                  </p:cNvPr>
                  <p:cNvSpPr/>
                  <p:nvPr/>
                </p:nvSpPr>
                <p:spPr>
                  <a:xfrm>
                    <a:off x="4664632" y="28346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C45E5181-2FAE-4F37-89F1-F4BF897C1067}"/>
                    </a:ext>
                  </a:extLst>
                </p:cNvPr>
                <p:cNvGrpSpPr/>
                <p:nvPr/>
              </p:nvGrpSpPr>
              <p:grpSpPr>
                <a:xfrm>
                  <a:off x="4937760" y="3246120"/>
                  <a:ext cx="120622" cy="530186"/>
                  <a:chOff x="4114800" y="3246120"/>
                  <a:chExt cx="120622" cy="530186"/>
                </a:xfrm>
                <a:solidFill>
                  <a:srgbClr val="00B050"/>
                </a:solidFill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A72E1D45-C0B1-4C4F-A8A1-D37368C2E6B9}"/>
                      </a:ext>
                    </a:extLst>
                  </p:cNvPr>
                  <p:cNvSpPr/>
                  <p:nvPr/>
                </p:nvSpPr>
                <p:spPr>
                  <a:xfrm>
                    <a:off x="4114800" y="324612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3D5A257A-EDDA-4168-90D4-5AD6FE718B86}"/>
                      </a:ext>
                    </a:extLst>
                  </p:cNvPr>
                  <p:cNvSpPr/>
                  <p:nvPr/>
                </p:nvSpPr>
                <p:spPr>
                  <a:xfrm>
                    <a:off x="4114800" y="338328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C1286870-67E4-4E71-9B3B-30EA7B106572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30053748-A087-4562-B528-D4E18A9385B7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41BAEE5-7E98-4D12-976D-97B1DCFE8D6C}"/>
                    </a:ext>
                  </a:extLst>
                </p:cNvPr>
                <p:cNvGrpSpPr/>
                <p:nvPr/>
              </p:nvGrpSpPr>
              <p:grpSpPr>
                <a:xfrm>
                  <a:off x="5212080" y="2971800"/>
                  <a:ext cx="120622" cy="804506"/>
                  <a:chOff x="4663440" y="2971800"/>
                  <a:chExt cx="120622" cy="80450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0965D976-B7CD-4D0E-8617-5489BB367660}"/>
                      </a:ext>
                    </a:extLst>
                  </p:cNvPr>
                  <p:cNvSpPr/>
                  <p:nvPr/>
                </p:nvSpPr>
                <p:spPr>
                  <a:xfrm>
                    <a:off x="4663440" y="29718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3352A608-43B2-4B48-BE7B-1DE3B3D90955}"/>
                      </a:ext>
                    </a:extLst>
                  </p:cNvPr>
                  <p:cNvSpPr/>
                  <p:nvPr/>
                </p:nvSpPr>
                <p:spPr>
                  <a:xfrm>
                    <a:off x="4663440" y="310896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D117535A-9570-4961-B769-7FC4544A723D}"/>
                      </a:ext>
                    </a:extLst>
                  </p:cNvPr>
                  <p:cNvSpPr/>
                  <p:nvPr/>
                </p:nvSpPr>
                <p:spPr>
                  <a:xfrm>
                    <a:off x="4663440" y="324612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C667856C-DC59-46D5-8812-90A541DB6A14}"/>
                      </a:ext>
                    </a:extLst>
                  </p:cNvPr>
                  <p:cNvSpPr/>
                  <p:nvPr/>
                </p:nvSpPr>
                <p:spPr>
                  <a:xfrm>
                    <a:off x="4663440" y="338328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D7A6C17F-E2E5-43DC-B258-CD54F8B6DA66}"/>
                      </a:ext>
                    </a:extLst>
                  </p:cNvPr>
                  <p:cNvSpPr/>
                  <p:nvPr/>
                </p:nvSpPr>
                <p:spPr>
                  <a:xfrm>
                    <a:off x="466344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12090544-25D9-4F5F-A4B0-8E8F90715210}"/>
                      </a:ext>
                    </a:extLst>
                  </p:cNvPr>
                  <p:cNvSpPr/>
                  <p:nvPr/>
                </p:nvSpPr>
                <p:spPr>
                  <a:xfrm>
                    <a:off x="466697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F28AF94-72DB-4AEC-84B1-39CEA8E6F07B}"/>
                  </a:ext>
                </a:extLst>
              </p:cNvPr>
              <p:cNvGrpSpPr/>
              <p:nvPr/>
            </p:nvGrpSpPr>
            <p:grpSpPr>
              <a:xfrm>
                <a:off x="6861829" y="2784224"/>
                <a:ext cx="1217902" cy="812832"/>
                <a:chOff x="6861829" y="2784224"/>
                <a:chExt cx="1217902" cy="812832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F5D5D17-C3BC-42C4-A3CA-57EA0B487F35}"/>
                    </a:ext>
                  </a:extLst>
                </p:cNvPr>
                <p:cNvGrpSpPr/>
                <p:nvPr/>
              </p:nvGrpSpPr>
              <p:grpSpPr>
                <a:xfrm>
                  <a:off x="6861829" y="3341190"/>
                  <a:ext cx="120622" cy="255866"/>
                  <a:chOff x="4114800" y="3520440"/>
                  <a:chExt cx="120622" cy="255866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9BA44DCE-96A6-4964-8AF6-F72B4F9D279F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5CE4D80A-E788-414F-82A1-64ACC62547E2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07488CE-EE89-4F95-8ABB-E309D174E25B}"/>
                    </a:ext>
                  </a:extLst>
                </p:cNvPr>
                <p:cNvSpPr/>
                <p:nvPr/>
              </p:nvSpPr>
              <p:spPr>
                <a:xfrm>
                  <a:off x="7414003" y="3478350"/>
                  <a:ext cx="117088" cy="11870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EC7D6471-210B-4128-A5F0-B0334A038BBB}"/>
                    </a:ext>
                  </a:extLst>
                </p:cNvPr>
                <p:cNvGrpSpPr/>
                <p:nvPr/>
              </p:nvGrpSpPr>
              <p:grpSpPr>
                <a:xfrm>
                  <a:off x="7684789" y="3341190"/>
                  <a:ext cx="120622" cy="255866"/>
                  <a:chOff x="4114800" y="3520440"/>
                  <a:chExt cx="120622" cy="255866"/>
                </a:xfrm>
                <a:solidFill>
                  <a:srgbClr val="00B050"/>
                </a:solidFill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832A35CB-9E3A-4B91-AE80-A3DFFE473A2A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16DA3D73-58C3-431E-A474-C2AB9DA7E0FC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FCAE150C-61BA-4C57-A9E2-3C6F2ABBB032}"/>
                    </a:ext>
                  </a:extLst>
                </p:cNvPr>
                <p:cNvGrpSpPr/>
                <p:nvPr/>
              </p:nvGrpSpPr>
              <p:grpSpPr>
                <a:xfrm>
                  <a:off x="7959109" y="3341190"/>
                  <a:ext cx="120622" cy="255866"/>
                  <a:chOff x="4663440" y="3520440"/>
                  <a:chExt cx="120622" cy="25586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67AD3005-319A-441C-A101-A90D55E5E530}"/>
                      </a:ext>
                    </a:extLst>
                  </p:cNvPr>
                  <p:cNvSpPr/>
                  <p:nvPr/>
                </p:nvSpPr>
                <p:spPr>
                  <a:xfrm>
                    <a:off x="466344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5A900F45-3CF5-499B-87D1-48FF7D3C8071}"/>
                      </a:ext>
                    </a:extLst>
                  </p:cNvPr>
                  <p:cNvSpPr/>
                  <p:nvPr/>
                </p:nvSpPr>
                <p:spPr>
                  <a:xfrm>
                    <a:off x="466697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3A1D4CA7-37F5-43DE-82A0-230EC4A4AF25}"/>
                    </a:ext>
                  </a:extLst>
                </p:cNvPr>
                <p:cNvGrpSpPr/>
                <p:nvPr/>
              </p:nvGrpSpPr>
              <p:grpSpPr>
                <a:xfrm>
                  <a:off x="7130573" y="2784224"/>
                  <a:ext cx="126198" cy="808648"/>
                  <a:chOff x="7130573" y="2784224"/>
                  <a:chExt cx="126198" cy="808648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7964393D-3E83-4034-8105-82822B169531}"/>
                      </a:ext>
                    </a:extLst>
                  </p:cNvPr>
                  <p:cNvGrpSpPr/>
                  <p:nvPr/>
                </p:nvGrpSpPr>
                <p:grpSpPr>
                  <a:xfrm>
                    <a:off x="7136149" y="3199846"/>
                    <a:ext cx="120622" cy="393026"/>
                    <a:chOff x="4114800" y="3383280"/>
                    <a:chExt cx="120622" cy="393026"/>
                  </a:xfrm>
                  <a:solidFill>
                    <a:srgbClr val="0070C0"/>
                  </a:solidFill>
                </p:grpSpPr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6F80CB87-286A-467E-B44E-CFE4B0B402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38328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4BEA2B7D-5B09-4C7F-ACC2-2D27384F34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52044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59531F07-9734-4528-B093-8F8945E21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8334" y="365760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6A6D0BFF-5027-43C8-B730-E6651DDF4812}"/>
                      </a:ext>
                    </a:extLst>
                  </p:cNvPr>
                  <p:cNvGrpSpPr/>
                  <p:nvPr/>
                </p:nvGrpSpPr>
                <p:grpSpPr>
                  <a:xfrm>
                    <a:off x="7130573" y="2784224"/>
                    <a:ext cx="120622" cy="393026"/>
                    <a:chOff x="4114800" y="3383280"/>
                    <a:chExt cx="120622" cy="393026"/>
                  </a:xfrm>
                  <a:solidFill>
                    <a:srgbClr val="0070C0"/>
                  </a:solidFill>
                </p:grpSpPr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7C24088C-70B5-4150-80B0-744BDC87F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38328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50BF9CDE-A339-4AF4-B91B-46EAABE7F9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52044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1BCD7F28-5427-4942-8B33-DBED78CC5F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8334" y="365760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D1419D-CCE2-44CE-A899-E7C9121EE68F}"/>
                  </a:ext>
                </a:extLst>
              </p:cNvPr>
              <p:cNvGrpSpPr/>
              <p:nvPr/>
            </p:nvGrpSpPr>
            <p:grpSpPr>
              <a:xfrm>
                <a:off x="4447740" y="4498927"/>
                <a:ext cx="1217902" cy="807954"/>
                <a:chOff x="4447740" y="4498927"/>
                <a:chExt cx="1217902" cy="807954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6F98C188-71EA-49F4-9E87-A97486A9D286}"/>
                    </a:ext>
                  </a:extLst>
                </p:cNvPr>
                <p:cNvGrpSpPr/>
                <p:nvPr/>
              </p:nvGrpSpPr>
              <p:grpSpPr>
                <a:xfrm>
                  <a:off x="4447740" y="4502375"/>
                  <a:ext cx="120622" cy="804506"/>
                  <a:chOff x="4114800" y="2971800"/>
                  <a:chExt cx="120622" cy="804506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122E263C-1D28-4ACD-B5C5-C133997131A1}"/>
                      </a:ext>
                    </a:extLst>
                  </p:cNvPr>
                  <p:cNvSpPr/>
                  <p:nvPr/>
                </p:nvSpPr>
                <p:spPr>
                  <a:xfrm>
                    <a:off x="4114800" y="297180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905A561A-791E-442F-B104-AA0C4FBE4709}"/>
                      </a:ext>
                    </a:extLst>
                  </p:cNvPr>
                  <p:cNvSpPr/>
                  <p:nvPr/>
                </p:nvSpPr>
                <p:spPr>
                  <a:xfrm>
                    <a:off x="4114800" y="310896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EBAD6F79-5EB7-4CB2-8FED-D5F0457F2C41}"/>
                      </a:ext>
                    </a:extLst>
                  </p:cNvPr>
                  <p:cNvSpPr/>
                  <p:nvPr/>
                </p:nvSpPr>
                <p:spPr>
                  <a:xfrm>
                    <a:off x="4114800" y="324612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78173BC-00EB-40F0-AFD7-9D3D2339240E}"/>
                      </a:ext>
                    </a:extLst>
                  </p:cNvPr>
                  <p:cNvSpPr/>
                  <p:nvPr/>
                </p:nvSpPr>
                <p:spPr>
                  <a:xfrm>
                    <a:off x="4114800" y="338328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D115CB54-2C56-42AB-A436-D3AA2F7195A3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6A1F1899-4D49-4D98-A41A-57359CBD55D5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15918525-4468-4324-B32C-A3C6CCE0DFE4}"/>
                    </a:ext>
                  </a:extLst>
                </p:cNvPr>
                <p:cNvGrpSpPr/>
                <p:nvPr/>
              </p:nvGrpSpPr>
              <p:grpSpPr>
                <a:xfrm>
                  <a:off x="4996380" y="4639535"/>
                  <a:ext cx="120622" cy="667346"/>
                  <a:chOff x="4663440" y="3108960"/>
                  <a:chExt cx="120622" cy="667346"/>
                </a:xfrm>
                <a:solidFill>
                  <a:srgbClr val="FFC000"/>
                </a:solidFill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BDCE990B-8C21-4732-A2B7-CD9DA6DE3E62}"/>
                      </a:ext>
                    </a:extLst>
                  </p:cNvPr>
                  <p:cNvSpPr/>
                  <p:nvPr/>
                </p:nvSpPr>
                <p:spPr>
                  <a:xfrm>
                    <a:off x="4663440" y="310896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44CDBC2-7923-4A3C-8E1A-86A1BA796BF8}"/>
                      </a:ext>
                    </a:extLst>
                  </p:cNvPr>
                  <p:cNvSpPr/>
                  <p:nvPr/>
                </p:nvSpPr>
                <p:spPr>
                  <a:xfrm>
                    <a:off x="4663440" y="324612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0FB7176-78E0-4E65-B008-5D1C5FB02573}"/>
                      </a:ext>
                    </a:extLst>
                  </p:cNvPr>
                  <p:cNvSpPr/>
                  <p:nvPr/>
                </p:nvSpPr>
                <p:spPr>
                  <a:xfrm>
                    <a:off x="4663440" y="338328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FA13C324-0F6F-47D5-B30A-74BDD69A8CFF}"/>
                      </a:ext>
                    </a:extLst>
                  </p:cNvPr>
                  <p:cNvSpPr/>
                  <p:nvPr/>
                </p:nvSpPr>
                <p:spPr>
                  <a:xfrm>
                    <a:off x="466344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0EA64B93-8A78-4679-91A2-88D858928DA5}"/>
                      </a:ext>
                    </a:extLst>
                  </p:cNvPr>
                  <p:cNvSpPr/>
                  <p:nvPr/>
                </p:nvSpPr>
                <p:spPr>
                  <a:xfrm>
                    <a:off x="466697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0D15D36-C412-475F-BEDB-82B248459B95}"/>
                    </a:ext>
                  </a:extLst>
                </p:cNvPr>
                <p:cNvSpPr/>
                <p:nvPr/>
              </p:nvSpPr>
              <p:spPr>
                <a:xfrm>
                  <a:off x="5274234" y="5188175"/>
                  <a:ext cx="117088" cy="118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9B13CBD-A752-4DF6-B2A0-68256EEBC0D0}"/>
                    </a:ext>
                  </a:extLst>
                </p:cNvPr>
                <p:cNvGrpSpPr/>
                <p:nvPr/>
              </p:nvGrpSpPr>
              <p:grpSpPr>
                <a:xfrm>
                  <a:off x="5545020" y="5051015"/>
                  <a:ext cx="120622" cy="255866"/>
                  <a:chOff x="4663440" y="3520440"/>
                  <a:chExt cx="120622" cy="25586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346FF944-EFC4-4D1B-8232-368C154F79BD}"/>
                      </a:ext>
                    </a:extLst>
                  </p:cNvPr>
                  <p:cNvSpPr/>
                  <p:nvPr/>
                </p:nvSpPr>
                <p:spPr>
                  <a:xfrm>
                    <a:off x="466344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4A527F1C-73E5-469C-80A0-AFFD8B6A280F}"/>
                      </a:ext>
                    </a:extLst>
                  </p:cNvPr>
                  <p:cNvSpPr/>
                  <p:nvPr/>
                </p:nvSpPr>
                <p:spPr>
                  <a:xfrm>
                    <a:off x="466697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3092B69-33AC-45C4-936C-74BDCFAC83F3}"/>
                    </a:ext>
                  </a:extLst>
                </p:cNvPr>
                <p:cNvGrpSpPr/>
                <p:nvPr/>
              </p:nvGrpSpPr>
              <p:grpSpPr>
                <a:xfrm>
                  <a:off x="4718304" y="4498927"/>
                  <a:ext cx="124378" cy="803770"/>
                  <a:chOff x="4718304" y="4498927"/>
                  <a:chExt cx="124378" cy="803770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1F00ED45-269B-4A26-BFA8-E24DB990B26E}"/>
                      </a:ext>
                    </a:extLst>
                  </p:cNvPr>
                  <p:cNvGrpSpPr/>
                  <p:nvPr/>
                </p:nvGrpSpPr>
                <p:grpSpPr>
                  <a:xfrm>
                    <a:off x="4722060" y="4909671"/>
                    <a:ext cx="120622" cy="393026"/>
                    <a:chOff x="4114800" y="3383280"/>
                    <a:chExt cx="120622" cy="393026"/>
                  </a:xfrm>
                  <a:solidFill>
                    <a:srgbClr val="0070C0"/>
                  </a:solidFill>
                </p:grpSpPr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966260BF-5F30-48C9-815F-0788BAAAF1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38328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1C43E8D-FC59-4C12-A87E-8B27D5A07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52044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67448275-80F1-420C-A32F-3F81078B3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8334" y="365760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E3272473-39BD-468C-985A-0E7B368FB559}"/>
                      </a:ext>
                    </a:extLst>
                  </p:cNvPr>
                  <p:cNvGrpSpPr/>
                  <p:nvPr/>
                </p:nvGrpSpPr>
                <p:grpSpPr>
                  <a:xfrm>
                    <a:off x="4718304" y="4498927"/>
                    <a:ext cx="120622" cy="393026"/>
                    <a:chOff x="4114800" y="3383280"/>
                    <a:chExt cx="120622" cy="393026"/>
                  </a:xfrm>
                  <a:solidFill>
                    <a:srgbClr val="0070C0"/>
                  </a:solidFill>
                </p:grpSpPr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D800E947-A385-42FD-B107-046C28231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38328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995954DF-EC0C-4ABC-82FC-56DCC497F6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800" y="352044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A835DDC1-554C-4FAD-B3B7-ADBF68604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8334" y="3657600"/>
                      <a:ext cx="117088" cy="11870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78BE064-43C5-4EF4-A642-8E096E2A8E7D}"/>
                  </a:ext>
                </a:extLst>
              </p:cNvPr>
              <p:cNvGrpSpPr/>
              <p:nvPr/>
            </p:nvGrpSpPr>
            <p:grpSpPr>
              <a:xfrm>
                <a:off x="7130342" y="4781822"/>
                <a:ext cx="943582" cy="530186"/>
                <a:chOff x="4389120" y="3246120"/>
                <a:chExt cx="943582" cy="53018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CF54C0A-CFA1-4FDE-A664-6A134D3B4C2B}"/>
                    </a:ext>
                  </a:extLst>
                </p:cNvPr>
                <p:cNvGrpSpPr/>
                <p:nvPr/>
              </p:nvGrpSpPr>
              <p:grpSpPr>
                <a:xfrm>
                  <a:off x="4389120" y="3379096"/>
                  <a:ext cx="120622" cy="393026"/>
                  <a:chOff x="4114800" y="3383280"/>
                  <a:chExt cx="120622" cy="393026"/>
                </a:xfrm>
                <a:solidFill>
                  <a:srgbClr val="0070C0"/>
                </a:solidFill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F5D5E3BC-A29D-436E-9BA0-2358D4D31B3E}"/>
                      </a:ext>
                    </a:extLst>
                  </p:cNvPr>
                  <p:cNvSpPr/>
                  <p:nvPr/>
                </p:nvSpPr>
                <p:spPr>
                  <a:xfrm>
                    <a:off x="4114800" y="338328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1062F72-A1EF-430E-8C36-42FF836FBCD3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2BEECB0A-7FC8-423F-B4FD-6C6A42B0AA54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5F394C5-55E4-4098-BED5-EA59613A2885}"/>
                    </a:ext>
                  </a:extLst>
                </p:cNvPr>
                <p:cNvGrpSpPr/>
                <p:nvPr/>
              </p:nvGrpSpPr>
              <p:grpSpPr>
                <a:xfrm>
                  <a:off x="4663440" y="3520440"/>
                  <a:ext cx="120622" cy="255866"/>
                  <a:chOff x="4663440" y="3520440"/>
                  <a:chExt cx="120622" cy="255866"/>
                </a:xfrm>
                <a:solidFill>
                  <a:srgbClr val="FFC000"/>
                </a:solidFill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03F67434-C22D-40F6-AA21-BFB7398C14EE}"/>
                      </a:ext>
                    </a:extLst>
                  </p:cNvPr>
                  <p:cNvSpPr/>
                  <p:nvPr/>
                </p:nvSpPr>
                <p:spPr>
                  <a:xfrm>
                    <a:off x="466344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08380871-34D3-4955-B7D4-0DA8DD7CA3FC}"/>
                      </a:ext>
                    </a:extLst>
                  </p:cNvPr>
                  <p:cNvSpPr/>
                  <p:nvPr/>
                </p:nvSpPr>
                <p:spPr>
                  <a:xfrm>
                    <a:off x="466697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28A8BF8-DD39-492B-9979-52C9620F3126}"/>
                    </a:ext>
                  </a:extLst>
                </p:cNvPr>
                <p:cNvGrpSpPr/>
                <p:nvPr/>
              </p:nvGrpSpPr>
              <p:grpSpPr>
                <a:xfrm>
                  <a:off x="4937760" y="3246120"/>
                  <a:ext cx="120622" cy="530186"/>
                  <a:chOff x="4114800" y="3246120"/>
                  <a:chExt cx="120622" cy="530186"/>
                </a:xfrm>
                <a:solidFill>
                  <a:srgbClr val="00B050"/>
                </a:solidFill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51F93215-9462-4B3F-8D35-EBFEE77FD4E9}"/>
                      </a:ext>
                    </a:extLst>
                  </p:cNvPr>
                  <p:cNvSpPr/>
                  <p:nvPr/>
                </p:nvSpPr>
                <p:spPr>
                  <a:xfrm>
                    <a:off x="4114800" y="324612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AC8B0CC3-8315-4643-B492-F987535B4E2E}"/>
                      </a:ext>
                    </a:extLst>
                  </p:cNvPr>
                  <p:cNvSpPr/>
                  <p:nvPr/>
                </p:nvSpPr>
                <p:spPr>
                  <a:xfrm>
                    <a:off x="4114800" y="338328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3F161FE-EA88-4E05-AC06-1CE898D2078B}"/>
                      </a:ext>
                    </a:extLst>
                  </p:cNvPr>
                  <p:cNvSpPr/>
                  <p:nvPr/>
                </p:nvSpPr>
                <p:spPr>
                  <a:xfrm>
                    <a:off x="411480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019B25F-3BCE-4E7E-B7E2-BA15D0DD4930}"/>
                      </a:ext>
                    </a:extLst>
                  </p:cNvPr>
                  <p:cNvSpPr/>
                  <p:nvPr/>
                </p:nvSpPr>
                <p:spPr>
                  <a:xfrm>
                    <a:off x="411833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34B49C9-1B05-4993-AA10-DADB822694E0}"/>
                    </a:ext>
                  </a:extLst>
                </p:cNvPr>
                <p:cNvGrpSpPr/>
                <p:nvPr/>
              </p:nvGrpSpPr>
              <p:grpSpPr>
                <a:xfrm>
                  <a:off x="5212080" y="3520440"/>
                  <a:ext cx="120622" cy="255866"/>
                  <a:chOff x="4663440" y="3520440"/>
                  <a:chExt cx="120622" cy="25586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2606CB05-01D6-430F-9AD0-E4F861909813}"/>
                      </a:ext>
                    </a:extLst>
                  </p:cNvPr>
                  <p:cNvSpPr/>
                  <p:nvPr/>
                </p:nvSpPr>
                <p:spPr>
                  <a:xfrm>
                    <a:off x="4663440" y="352044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E7110919-E018-43E0-976D-4621862B7872}"/>
                      </a:ext>
                    </a:extLst>
                  </p:cNvPr>
                  <p:cNvSpPr/>
                  <p:nvPr/>
                </p:nvSpPr>
                <p:spPr>
                  <a:xfrm>
                    <a:off x="4666974" y="3657600"/>
                    <a:ext cx="117088" cy="11870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47252F7-AFD8-4CFB-B0DA-BA2A120DEBA7}"/>
                </a:ext>
              </a:extLst>
            </p:cNvPr>
            <p:cNvSpPr/>
            <p:nvPr/>
          </p:nvSpPr>
          <p:spPr>
            <a:xfrm>
              <a:off x="3904067" y="3244099"/>
              <a:ext cx="2327610" cy="1713927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EEC9C42-58EA-4B47-BEA7-87D61065A452}"/>
                </a:ext>
              </a:extLst>
            </p:cNvPr>
            <p:cNvSpPr/>
            <p:nvPr/>
          </p:nvSpPr>
          <p:spPr>
            <a:xfrm>
              <a:off x="6241852" y="3243814"/>
              <a:ext cx="2327610" cy="171392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8588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7C46-DE51-4EFE-AE9A-44416C630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2" y="726837"/>
            <a:ext cx="4876796" cy="563524"/>
          </a:xfrm>
        </p:spPr>
        <p:txBody>
          <a:bodyPr/>
          <a:lstStyle/>
          <a:p>
            <a:r>
              <a:rPr lang="en-US" dirty="0"/>
              <a:t>Improvement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23195-58C7-4F21-987A-9A32B147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77469-BD43-4BC6-8A2A-DA35DDA29328}"/>
              </a:ext>
            </a:extLst>
          </p:cNvPr>
          <p:cNvSpPr txBox="1"/>
          <p:nvPr/>
        </p:nvSpPr>
        <p:spPr>
          <a:xfrm>
            <a:off x="785447" y="1512277"/>
            <a:ext cx="1127744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DiCE entry assessments will identify gaps in site-specific diagnostic cascade</a:t>
            </a:r>
          </a:p>
          <a:p>
            <a:endParaRPr lang="en-US" dirty="0"/>
          </a:p>
          <a:p>
            <a:r>
              <a:rPr lang="en-US" dirty="0"/>
              <a:t>2.  Clinic and laboratory staff will select a gap to target for closure</a:t>
            </a:r>
          </a:p>
          <a:p>
            <a:r>
              <a:rPr lang="en-US" dirty="0"/>
              <a:t>	a. Improvement projects will be developed (including aim statements with objectives)</a:t>
            </a:r>
          </a:p>
          <a:p>
            <a:r>
              <a:rPr lang="en-US" dirty="0"/>
              <a:t>	b. Metrics to track progress toward objectives will be selected</a:t>
            </a:r>
          </a:p>
          <a:p>
            <a:r>
              <a:rPr lang="en-US" dirty="0"/>
              <a:t>	c. Metrics will be monitored weekly to create a run-chart</a:t>
            </a:r>
          </a:p>
          <a:p>
            <a:endParaRPr lang="en-US" dirty="0"/>
          </a:p>
          <a:p>
            <a:r>
              <a:rPr lang="en-US" dirty="0"/>
              <a:t>3. Upon successful closure of selected gap, staff will select another gap and develop another improvement</a:t>
            </a:r>
          </a:p>
          <a:p>
            <a:r>
              <a:rPr lang="en-US" dirty="0"/>
              <a:t>    project and continue closing as many gaps as possible</a:t>
            </a:r>
          </a:p>
          <a:p>
            <a:endParaRPr lang="en-US" dirty="0"/>
          </a:p>
          <a:p>
            <a:r>
              <a:rPr lang="en-US" dirty="0"/>
              <a:t>4. When CLICQ! concludes, a DiCE follow-up assessment will be conducted at all participating sites</a:t>
            </a:r>
          </a:p>
          <a:p>
            <a:endParaRPr lang="en-US" dirty="0"/>
          </a:p>
          <a:p>
            <a:r>
              <a:rPr lang="en-US" dirty="0"/>
              <a:t>5. CLICQ! impact will be determined by comparing the DiCE entry assessment to the DiCE follow-up </a:t>
            </a:r>
          </a:p>
          <a:p>
            <a:r>
              <a:rPr lang="en-US" dirty="0"/>
              <a:t>     assessment as well as the metric run-charts associated with the improvement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5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DB94-9A05-4635-B4A7-B2E5CB6E4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2294" y="735275"/>
            <a:ext cx="6181820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Examples of ‘Just Do It’ Activity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3FAD6-722E-40E3-95BD-2D03FCBDE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763" y="1753963"/>
            <a:ext cx="10866473" cy="2360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- Obtain appropriate registers</a:t>
            </a:r>
          </a:p>
          <a:p>
            <a:r>
              <a:rPr lang="en-US" dirty="0">
                <a:solidFill>
                  <a:schemeClr val="tx1"/>
                </a:solidFill>
              </a:rPr>
              <a:t>- Paint arrows on ground to show path from ART to DOTS and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- Improve documentation of presumptive TB clients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- Clear brush from path to DOTS (see pics next slide)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9D138-F261-42CA-94DC-67C7D82D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D2A14A0A-4B5A-414D-B792-E50946589702}"/>
              </a:ext>
            </a:extLst>
          </p:cNvPr>
          <p:cNvSpPr txBox="1">
            <a:spLocks/>
          </p:cNvSpPr>
          <p:nvPr/>
        </p:nvSpPr>
        <p:spPr>
          <a:xfrm>
            <a:off x="1328794" y="5094514"/>
            <a:ext cx="8961196" cy="7285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DOTS Clinic before                                  DOTS Clinic after</a:t>
            </a:r>
          </a:p>
          <a:p>
            <a:r>
              <a:rPr lang="en-US" sz="2400" dirty="0"/>
              <a:t>   brush cleared                                         brush cleared</a:t>
            </a:r>
          </a:p>
          <a:p>
            <a:pPr algn="ctr"/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2D61E-19BA-4F38-BF0D-A4129620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6E38F0-BACC-442E-BEFF-F8EC786BE8C0}"/>
              </a:ext>
            </a:extLst>
          </p:cNvPr>
          <p:cNvGrpSpPr/>
          <p:nvPr/>
        </p:nvGrpSpPr>
        <p:grpSpPr>
          <a:xfrm>
            <a:off x="1143736" y="863748"/>
            <a:ext cx="10274666" cy="4230766"/>
            <a:chOff x="1154622" y="871685"/>
            <a:chExt cx="10274666" cy="45878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8CE16E5-0B70-448A-A2F6-88F2ACD4A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622" y="871685"/>
              <a:ext cx="3440906" cy="4587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74FCC41-CE24-4125-9905-C9676A068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122" y="871685"/>
              <a:ext cx="6117166" cy="4587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949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9BF3-E2B3-4AAC-B07A-C3833716E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487" y="756809"/>
            <a:ext cx="9427025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Example Interventions for Improvement Projects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4A471A-C462-48C9-AA54-B9F0ABC8F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743077"/>
            <a:ext cx="10363200" cy="23064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- Switch sputum collection point from lab to DOTS clinic</a:t>
            </a:r>
          </a:p>
          <a:p>
            <a:r>
              <a:rPr lang="en-US" dirty="0">
                <a:solidFill>
                  <a:schemeClr val="tx1"/>
                </a:solidFill>
              </a:rPr>
              <a:t>	- Dedicated collection point for easy observation</a:t>
            </a:r>
          </a:p>
          <a:p>
            <a:r>
              <a:rPr lang="en-US" dirty="0">
                <a:solidFill>
                  <a:schemeClr val="tx1"/>
                </a:solidFill>
              </a:rPr>
              <a:t>- Escorts from DOTS to laboratory</a:t>
            </a:r>
          </a:p>
          <a:p>
            <a:r>
              <a:rPr lang="en-US" dirty="0">
                <a:solidFill>
                  <a:schemeClr val="tx1"/>
                </a:solidFill>
              </a:rPr>
              <a:t>- Form a dedicated DOTS office space (see pics next slide)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137D0-1521-4E6D-B17B-C6B82D54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D2EB41-5749-44A4-B9E4-F0F14340E36F}"/>
              </a:ext>
            </a:extLst>
          </p:cNvPr>
          <p:cNvSpPr txBox="1">
            <a:spLocks/>
          </p:cNvSpPr>
          <p:nvPr/>
        </p:nvSpPr>
        <p:spPr>
          <a:xfrm>
            <a:off x="1417672" y="5192501"/>
            <a:ext cx="10363201" cy="563524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sz="3600" b="1" kern="120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/>
              <a:t>NOTE:	If clinic/lab staff are successful with a </a:t>
            </a:r>
            <a:r>
              <a:rPr lang="en-US" sz="2000" b="0" u="sng" dirty="0"/>
              <a:t>primary</a:t>
            </a:r>
            <a:r>
              <a:rPr lang="en-US" sz="2000" b="0" dirty="0"/>
              <a:t> improvement project, 	</a:t>
            </a:r>
            <a:r>
              <a:rPr lang="en-US" sz="2000" b="0" u="sng" dirty="0"/>
              <a:t>secondary</a:t>
            </a:r>
            <a:r>
              <a:rPr lang="en-US" sz="2000" b="0" dirty="0"/>
              <a:t> or even </a:t>
            </a:r>
            <a:r>
              <a:rPr lang="en-US" sz="2000" b="0" u="sng" dirty="0"/>
              <a:t>tertiary</a:t>
            </a:r>
            <a:r>
              <a:rPr lang="en-US" sz="2000" b="0" dirty="0"/>
              <a:t> improvement projects should be initiated.</a:t>
            </a:r>
          </a:p>
        </p:txBody>
      </p:sp>
    </p:spTree>
    <p:extLst>
      <p:ext uri="{BB962C8B-B14F-4D97-AF65-F5344CB8AC3E}">
        <p14:creationId xmlns:p14="http://schemas.microsoft.com/office/powerpoint/2010/main" val="425444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2" y="2460897"/>
            <a:ext cx="10114382" cy="1915160"/>
          </a:xfrm>
        </p:spPr>
        <p:txBody>
          <a:bodyPr>
            <a:normAutofit fontScale="90000"/>
          </a:bodyPr>
          <a:lstStyle/>
          <a:p>
            <a:r>
              <a:rPr lang="en-US" dirty="0"/>
              <a:t>Justification for CLICQ!</a:t>
            </a:r>
            <a:br>
              <a:rPr lang="en-US" dirty="0"/>
            </a:br>
            <a:r>
              <a:rPr lang="en-US" dirty="0"/>
              <a:t>Implementation in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(*country* </a:t>
            </a:r>
            <a:r>
              <a:rPr lang="en-US" sz="2700" dirty="0">
                <a:solidFill>
                  <a:srgbClr val="FF0000"/>
                </a:solidFill>
              </a:rPr>
              <a:t>red text throughout will be completed by user</a:t>
            </a:r>
            <a:r>
              <a:rPr lang="en-US" dirty="0">
                <a:solidFill>
                  <a:srgbClr val="FF0000"/>
                </a:solidFill>
              </a:rPr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E784E-2F2C-4D62-9849-90C91272C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89" y="796643"/>
            <a:ext cx="4049240" cy="4573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D3644A-786D-4026-924E-25679B0B7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73" y="796642"/>
            <a:ext cx="4153152" cy="457394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D2A14A0A-4B5A-414D-B792-E50946589702}"/>
              </a:ext>
            </a:extLst>
          </p:cNvPr>
          <p:cNvSpPr txBox="1">
            <a:spLocks/>
          </p:cNvSpPr>
          <p:nvPr/>
        </p:nvSpPr>
        <p:spPr>
          <a:xfrm>
            <a:off x="1605028" y="5471381"/>
            <a:ext cx="9302458" cy="4828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Previous DOTS Clinic Location         New DOTS Clinic Location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2D61E-19BA-4F38-BF0D-A4129620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4513-8CBD-4DB7-8F8E-EB5CFC79D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237" y="780203"/>
            <a:ext cx="7532910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What to Expect at Learning Session #2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84554-6E22-463F-9EAF-F7CA791C17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568905"/>
            <a:ext cx="10564587" cy="409166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Laboratory and clinic staff presentations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Primary and secondary ‘Improvement Project’ metrics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Realtime feedback from enrolled clinics and laboratories on successes and challenges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Roundtable discussion on ‘next steps’ and sustaining improvement</a:t>
            </a:r>
          </a:p>
          <a:p>
            <a:pPr marL="457200" indent="-457200">
              <a:buFontTx/>
              <a:buChar char="-"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Additional CQI training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Didactics: e.g., Space optimization and organization, Waste elimination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Performance simulations: “TB Clinic walkthrough”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Receipt of ‘white board’ and creation run-charts to trend progress of improvement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47EDE-03DE-47FF-B2E3-98159660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72BD-9822-460B-B258-DAAA34FD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86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BB34D8-69B7-488B-BD27-9DF722CB6164}"/>
              </a:ext>
            </a:extLst>
          </p:cNvPr>
          <p:cNvSpPr txBox="1">
            <a:spLocks/>
          </p:cNvSpPr>
          <p:nvPr/>
        </p:nvSpPr>
        <p:spPr>
          <a:xfrm>
            <a:off x="655804" y="1151358"/>
            <a:ext cx="7051282" cy="481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063" lvl="1" indent="-34290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/>
              <a:t>Global Estimates in </a:t>
            </a:r>
            <a:r>
              <a:rPr lang="en-US" dirty="0">
                <a:solidFill>
                  <a:srgbClr val="C00000"/>
                </a:solidFill>
              </a:rPr>
              <a:t>20XX</a:t>
            </a:r>
            <a:r>
              <a:rPr lang="en-US" dirty="0"/>
              <a:t>,</a:t>
            </a:r>
          </a:p>
          <a:p>
            <a:pPr marL="490538" lvl="1" indent="-3016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en-US" dirty="0"/>
              <a:t>M people developed TB</a:t>
            </a:r>
          </a:p>
          <a:p>
            <a:pPr marL="490538" lvl="1" indent="-3016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en-US" dirty="0"/>
              <a:t>M were notified to national TB programs</a:t>
            </a:r>
          </a:p>
          <a:p>
            <a:pPr marL="490538" lvl="1" indent="-3016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en-US" dirty="0"/>
              <a:t>% of global TB cases were missed by surveillance systems</a:t>
            </a:r>
          </a:p>
          <a:p>
            <a:pPr marL="460375" lvl="1">
              <a:lnSpc>
                <a:spcPct val="160000"/>
              </a:lnSpc>
            </a:pPr>
            <a:endParaRPr lang="en-US" dirty="0"/>
          </a:p>
          <a:p>
            <a:pPr marL="112713" lvl="1" indent="347663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*country*</a:t>
            </a:r>
            <a:r>
              <a:rPr lang="en-US" dirty="0"/>
              <a:t>) Estimates in </a:t>
            </a:r>
            <a:r>
              <a:rPr lang="en-US" dirty="0">
                <a:solidFill>
                  <a:srgbClr val="C00000"/>
                </a:solidFill>
              </a:rPr>
              <a:t>20XX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people developed TB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were notified to national programs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were lab confirmed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were initiated on treatment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FD35C6-3E2C-4DC0-8D61-CF0D48624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1359" y="783777"/>
            <a:ext cx="2449282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Background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BB7FD0-4581-4BAD-BD86-343F46E3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2" y="6178768"/>
            <a:ext cx="2758087" cy="365125"/>
          </a:xfrm>
        </p:spPr>
        <p:txBody>
          <a:bodyPr/>
          <a:lstStyle/>
          <a:p>
            <a:fld id="{1EA85E74-CFD1-43C2-9168-DB4B3F980C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1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D9BB0F-9DAF-4C10-AC7B-7EFF1874A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4" y="2798354"/>
            <a:ext cx="7761512" cy="1882503"/>
          </a:xfrm>
        </p:spPr>
        <p:txBody>
          <a:bodyPr>
            <a:normAutofit fontScale="90000"/>
          </a:bodyPr>
          <a:lstStyle/>
          <a:p>
            <a:pPr marL="0" marR="0" lvl="0" indent="0" algn="l" defTabSz="121913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Pct val="110000"/>
              <a:buFont typeface="Arial Narrow" panose="020B0606020202030204" pitchFamily="34" charset="0"/>
              <a:buNone/>
              <a:tabLst/>
              <a:defRPr/>
            </a:pPr>
            <a:r>
              <a:rPr lang="en-US" sz="4800" dirty="0"/>
              <a:t>What is CLICQ!</a:t>
            </a:r>
            <a:br>
              <a:rPr lang="en-US" sz="4800" dirty="0"/>
            </a:br>
            <a:br>
              <a:rPr lang="en-US" sz="4800" dirty="0"/>
            </a:b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linic-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ab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nterface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ontinuous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uality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mprovement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br>
              <a:rPr lang="en-US" sz="4800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DE8EE-6FCB-4AAD-85A4-542849EA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17C6F0D-1498-4C5C-8FA8-7221FB583AD4}"/>
              </a:ext>
            </a:extLst>
          </p:cNvPr>
          <p:cNvSpPr txBox="1">
            <a:spLocks/>
          </p:cNvSpPr>
          <p:nvPr/>
        </p:nvSpPr>
        <p:spPr>
          <a:xfrm>
            <a:off x="2675971" y="803189"/>
            <a:ext cx="9201183" cy="51477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Objectives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200" dirty="0"/>
              <a:t>Improve HIV &amp; TB patient retention through the TB diagnostic cascade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200" dirty="0"/>
              <a:t>Increase the number of patients that receive TB lab services, TB diagnosis &amp; TB treatment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200" dirty="0"/>
              <a:t>Reduce turnaround times between steps in the diagnostic cascade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6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800" b="1" dirty="0"/>
              <a:t>Approach</a:t>
            </a:r>
            <a:endParaRPr lang="en-US" b="1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Bring together HIV and TB programs at the national, subnational and facility levels for improved integrated service delivery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Build capacity of facility HIV clinic, TB clinic &amp; TB laboratory staff to collectively review data &amp; processes for collaborative CQI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Measure patient retention across the cascade, or discrete facility-specific gaps, using a new, Excel-based </a:t>
            </a:r>
            <a:r>
              <a:rPr lang="en-US" sz="2200" b="1" dirty="0"/>
              <a:t>Diagnostic Cascade Evaluation (DiCE) Toolkit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F13492-FAFB-4B34-9D7E-94A925230A4B}"/>
              </a:ext>
            </a:extLst>
          </p:cNvPr>
          <p:cNvGrpSpPr/>
          <p:nvPr/>
        </p:nvGrpSpPr>
        <p:grpSpPr>
          <a:xfrm>
            <a:off x="0" y="762156"/>
            <a:ext cx="2463313" cy="5147770"/>
            <a:chOff x="140739" y="1093303"/>
            <a:chExt cx="2463313" cy="52876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7ADDCF-85CA-464A-AD0B-AFE1687FCABC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55"/>
            <a:stretch/>
          </p:blipFill>
          <p:spPr bwMode="auto">
            <a:xfrm>
              <a:off x="761176" y="1093303"/>
              <a:ext cx="1842876" cy="5287618"/>
            </a:xfrm>
            <a:prstGeom prst="rect">
              <a:avLst/>
            </a:prstGeom>
            <a:noFill/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2BD6B5-1B90-4460-972B-A28F907F9B55}"/>
                </a:ext>
              </a:extLst>
            </p:cNvPr>
            <p:cNvGrpSpPr/>
            <p:nvPr/>
          </p:nvGrpSpPr>
          <p:grpSpPr>
            <a:xfrm>
              <a:off x="140739" y="1166954"/>
              <a:ext cx="620437" cy="5213967"/>
              <a:chOff x="140739" y="1166954"/>
              <a:chExt cx="620437" cy="521396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B3055ED-7452-44F1-B61C-6004139DC560}"/>
                  </a:ext>
                </a:extLst>
              </p:cNvPr>
              <p:cNvGrpSpPr/>
              <p:nvPr/>
            </p:nvGrpSpPr>
            <p:grpSpPr>
              <a:xfrm>
                <a:off x="140739" y="1166954"/>
                <a:ext cx="620437" cy="2564791"/>
                <a:chOff x="227274" y="1450759"/>
                <a:chExt cx="620437" cy="1821488"/>
              </a:xfrm>
            </p:grpSpPr>
            <p:sp>
              <p:nvSpPr>
                <p:cNvPr id="17" name="Left Brace 16">
                  <a:extLst>
                    <a:ext uri="{FF2B5EF4-FFF2-40B4-BE49-F238E27FC236}">
                      <a16:creationId xmlns:a16="http://schemas.microsoft.com/office/drawing/2014/main" id="{E34B1FF1-3382-4233-88B6-34DF64D86DAB}"/>
                    </a:ext>
                  </a:extLst>
                </p:cNvPr>
                <p:cNvSpPr/>
                <p:nvPr/>
              </p:nvSpPr>
              <p:spPr>
                <a:xfrm>
                  <a:off x="593330" y="1450759"/>
                  <a:ext cx="254381" cy="1821488"/>
                </a:xfrm>
                <a:prstGeom prst="leftBrace">
                  <a:avLst>
                    <a:gd name="adj1" fmla="val 19012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C91374-1434-453E-A6FF-F610D981C96A}"/>
                    </a:ext>
                  </a:extLst>
                </p:cNvPr>
                <p:cNvSpPr txBox="1"/>
                <p:nvPr/>
              </p:nvSpPr>
              <p:spPr>
                <a:xfrm rot="16200000">
                  <a:off x="17830" y="2052258"/>
                  <a:ext cx="7574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Clinic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3C82FDC-FBCD-4D7D-A18A-281542BB1F85}"/>
                  </a:ext>
                </a:extLst>
              </p:cNvPr>
              <p:cNvGrpSpPr/>
              <p:nvPr/>
            </p:nvGrpSpPr>
            <p:grpSpPr>
              <a:xfrm>
                <a:off x="164059" y="4649583"/>
                <a:ext cx="595156" cy="1731338"/>
                <a:chOff x="270076" y="4966027"/>
                <a:chExt cx="595156" cy="1526848"/>
              </a:xfrm>
            </p:grpSpPr>
            <p:sp>
              <p:nvSpPr>
                <p:cNvPr id="15" name="Left Brace 14">
                  <a:extLst>
                    <a:ext uri="{FF2B5EF4-FFF2-40B4-BE49-F238E27FC236}">
                      <a16:creationId xmlns:a16="http://schemas.microsoft.com/office/drawing/2014/main" id="{BBFACDEB-310C-472B-B27D-B6FEC52EEB05}"/>
                    </a:ext>
                  </a:extLst>
                </p:cNvPr>
                <p:cNvSpPr/>
                <p:nvPr/>
              </p:nvSpPr>
              <p:spPr>
                <a:xfrm>
                  <a:off x="608630" y="4966027"/>
                  <a:ext cx="256602" cy="1526848"/>
                </a:xfrm>
                <a:prstGeom prst="leftBrace">
                  <a:avLst>
                    <a:gd name="adj1" fmla="val 16867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6EE5C41-EFAD-4A04-B1BD-212B5812B83B}"/>
                    </a:ext>
                  </a:extLst>
                </p:cNvPr>
                <p:cNvSpPr txBox="1"/>
                <p:nvPr/>
              </p:nvSpPr>
              <p:spPr>
                <a:xfrm rot="16200000">
                  <a:off x="60633" y="5482482"/>
                  <a:ext cx="7574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Clinic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F90FB6D-64CD-4D09-B0A5-221DA5E01315}"/>
                  </a:ext>
                </a:extLst>
              </p:cNvPr>
              <p:cNvGrpSpPr/>
              <p:nvPr/>
            </p:nvGrpSpPr>
            <p:grpSpPr>
              <a:xfrm>
                <a:off x="164060" y="3731746"/>
                <a:ext cx="597116" cy="917837"/>
                <a:chOff x="268116" y="3665007"/>
                <a:chExt cx="597116" cy="1208563"/>
              </a:xfrm>
            </p:grpSpPr>
            <p:sp>
              <p:nvSpPr>
                <p:cNvPr id="13" name="Left Brace 12">
                  <a:extLst>
                    <a:ext uri="{FF2B5EF4-FFF2-40B4-BE49-F238E27FC236}">
                      <a16:creationId xmlns:a16="http://schemas.microsoft.com/office/drawing/2014/main" id="{CCC2802B-FAEE-4BCE-BED9-AC8524C9AE03}"/>
                    </a:ext>
                  </a:extLst>
                </p:cNvPr>
                <p:cNvSpPr/>
                <p:nvPr/>
              </p:nvSpPr>
              <p:spPr>
                <a:xfrm>
                  <a:off x="610852" y="3665007"/>
                  <a:ext cx="254380" cy="1208563"/>
                </a:xfrm>
                <a:prstGeom prst="leftBrace">
                  <a:avLst>
                    <a:gd name="adj1" fmla="val 7030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520C2BB-2B65-47C4-A283-E117A32C1DB3}"/>
                    </a:ext>
                  </a:extLst>
                </p:cNvPr>
                <p:cNvSpPr txBox="1"/>
                <p:nvPr/>
              </p:nvSpPr>
              <p:spPr>
                <a:xfrm rot="16200000">
                  <a:off x="98980" y="4122542"/>
                  <a:ext cx="6768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Lab</a:t>
                  </a:r>
                </a:p>
              </p:txBody>
            </p:sp>
          </p:grpSp>
        </p:grp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8893D2E-AB7D-4C56-A675-7A4C091A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10EE-DFEB-45D9-A833-F593CA817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89" y="914739"/>
            <a:ext cx="11538821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CLICQ!: Designed for Rapid, Targeted Cascade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B95E1-F716-458A-9F2B-3E127AEF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F89E-6A69-4F08-8E94-B255DA9DD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8" y="1734092"/>
            <a:ext cx="11127695" cy="3093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9CD272-75C6-4611-8A4A-C4BE8A0F43AF}"/>
              </a:ext>
            </a:extLst>
          </p:cNvPr>
          <p:cNvSpPr txBox="1"/>
          <p:nvPr/>
        </p:nvSpPr>
        <p:spPr>
          <a:xfrm>
            <a:off x="1384299" y="5056570"/>
            <a:ext cx="942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NOTE</a:t>
            </a:r>
            <a:r>
              <a:rPr lang="en-US" sz="1800" dirty="0"/>
              <a:t>: timeline estimates are only examples and can be modified depending on local context (e.g., program needs, available budget, and available expertise,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4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C6EDC3-BD9C-4073-981E-7999FE4C14A3}"/>
              </a:ext>
            </a:extLst>
          </p:cNvPr>
          <p:cNvSpPr txBox="1">
            <a:spLocks/>
          </p:cNvSpPr>
          <p:nvPr/>
        </p:nvSpPr>
        <p:spPr>
          <a:xfrm>
            <a:off x="437895" y="1614034"/>
            <a:ext cx="10849865" cy="40552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Leveraging Successes of SLMTA &amp; LARC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100" dirty="0"/>
              <a:t>Use a structured, mentorship-based approach using proven tools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100" dirty="0"/>
              <a:t>Implement only for the time needed to achieve impact (4-6 months)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100" dirty="0"/>
              <a:t>Build CQI skills capacity through an implementing partner with CQI experience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100" dirty="0"/>
              <a:t>Form a ‘collaborative’ that maximizes intra- and inter-facility sharing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100" dirty="0"/>
              <a:t>Map patient pathways at the facility </a:t>
            </a:r>
            <a:r>
              <a:rPr lang="en-US" sz="2100" i="1" dirty="0"/>
              <a:t>before</a:t>
            </a:r>
            <a:r>
              <a:rPr lang="en-US" sz="2100" dirty="0"/>
              <a:t> learning session implementation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100" dirty="0"/>
              <a:t>Measure program impact on the entire cascade by quantifying all steps before &amp; after implementation (DiCE Toolkit)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100" dirty="0"/>
              <a:t>Identify resource-saving opportunities for sustainability and potential scale-up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810EE-DFEB-45D9-A833-F593CA817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89" y="867630"/>
            <a:ext cx="11538821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CLICQ!: Designed for Rapid, Targeted Cascade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B95E1-F716-458A-9F2B-3E127AEF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4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5CA3-19F2-4A7C-B083-66700E388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902" y="772891"/>
            <a:ext cx="3886196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CLICQ! Components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FB1FB1-7E01-43A8-A46C-4CCC11558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43076"/>
            <a:ext cx="10866473" cy="3881439"/>
          </a:xfrm>
        </p:spPr>
        <p:txBody>
          <a:bodyPr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Customizable Data collection toolkit: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agnostic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ascade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valuation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457200" marR="0" lvl="0" indent="52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Collects aggregate and patient level data from registers at clinics and labs</a:t>
            </a:r>
          </a:p>
          <a:p>
            <a:pPr marL="457200" marR="0" lvl="0" indent="52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Quantifies gaps in patient retention and turnaround time within the TB/HIV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diagnostic cascade</a:t>
            </a:r>
          </a:p>
          <a:p>
            <a:pPr marL="457200" marR="0" lvl="0" indent="52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Data collected for 3-month intervals</a:t>
            </a:r>
          </a:p>
          <a:p>
            <a:pPr marL="457200" marR="0" lvl="0" indent="52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Used for entry and follow-up assessments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CQI Program for Patient Retention through the  TB Diagnostic Cascade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Conduct two learning sessions and site mentorship visits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Teach CQI methods to clinic and lab staff and apply to patient pathways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Guide clinical and laboratory staff through data collection, use and review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Prioritize gaps and implement site-specific, measurable, improvement projects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76809-468D-415F-AB0E-376B239A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304"/>
      </p:ext>
    </p:extLst>
  </p:cSld>
  <p:clrMapOvr>
    <a:masterClrMapping/>
  </p:clrMapOvr>
</p:sld>
</file>

<file path=ppt/theme/theme1.xml><?xml version="1.0" encoding="utf-8"?>
<a:theme xmlns:a="http://schemas.openxmlformats.org/drawingml/2006/main" name="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CLICQ! Theme-BLUE-v2-rev</Template>
  <TotalTime>2386</TotalTime>
  <Words>2121</Words>
  <Application>Microsoft Office PowerPoint</Application>
  <PresentationFormat>Widescreen</PresentationFormat>
  <Paragraphs>280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Times New Roman</vt:lpstr>
      <vt:lpstr>Trebuchet MS</vt:lpstr>
      <vt:lpstr>Wingdings</vt:lpstr>
      <vt:lpstr>CLICQ! Theme-BLUE</vt:lpstr>
      <vt:lpstr>Learning Session 1  Brief Overview of Clinic Lab Interface – Continuous Quality Improvement (CLICQ!) </vt:lpstr>
      <vt:lpstr>PowerPoint Presentation</vt:lpstr>
      <vt:lpstr>Justification for CLICQ! Implementation in  (*country* red text throughout will be completed by user) </vt:lpstr>
      <vt:lpstr>Background </vt:lpstr>
      <vt:lpstr>What is CLICQ!  Clinic-Lab Interface Continuous Quality Improvement    </vt:lpstr>
      <vt:lpstr>PowerPoint Presentation</vt:lpstr>
      <vt:lpstr>CLICQ!: Designed for Rapid, Targeted Cascade Improvement </vt:lpstr>
      <vt:lpstr>CLICQ!: Designed for Rapid, Targeted Cascade Improvement </vt:lpstr>
      <vt:lpstr>CLICQ! Components </vt:lpstr>
      <vt:lpstr>(*Country*): State with High TB/HIV Disease Burdens </vt:lpstr>
      <vt:lpstr>DiCE Toolkit: Diagnostic Cascade Evaluation Toolkit </vt:lpstr>
      <vt:lpstr>DiCE Toolkit Overview  </vt:lpstr>
      <vt:lpstr>DiCE Assessment Process </vt:lpstr>
      <vt:lpstr>DiCE AsProcess – Initial Walkthrough  </vt:lpstr>
      <vt:lpstr>Additional Considerations for DiCE </vt:lpstr>
      <vt:lpstr>DiCE Toolkit Adaptation and Use  </vt:lpstr>
      <vt:lpstr>DiCE Toolkit Adaptation and Use  </vt:lpstr>
      <vt:lpstr>DiCE Toolkit – Example Cascade Analysis  </vt:lpstr>
      <vt:lpstr>DiCE Toolkit – Example Cascade Analysis  </vt:lpstr>
      <vt:lpstr>DiCE Toolkit – Additional Outputs </vt:lpstr>
      <vt:lpstr>CLICQ! LEARNING SESSIONS AND IMPROVEMENT PROJECTS </vt:lpstr>
      <vt:lpstr>What to Expect at Learning Session #1  </vt:lpstr>
      <vt:lpstr>CQI Principles </vt:lpstr>
      <vt:lpstr>Impact / Effort Grid: A Tool for Prioritizing Opportunities </vt:lpstr>
      <vt:lpstr>Impact / Effort Grid</vt:lpstr>
      <vt:lpstr>Improvement Projects</vt:lpstr>
      <vt:lpstr>Examples of ‘Just Do It’ Activity </vt:lpstr>
      <vt:lpstr>PowerPoint Presentation</vt:lpstr>
      <vt:lpstr>Example Interventions for Improvement Projects </vt:lpstr>
      <vt:lpstr>PowerPoint Presentation</vt:lpstr>
      <vt:lpstr>What to Expect at Learning Session #2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Jamie (CDC/DDPHSIS/CGH/DGHT)</dc:creator>
  <cp:lastModifiedBy>Dawson, Jamie (CDC/DDPHSIS/CGH/DGHT)</cp:lastModifiedBy>
  <cp:revision>137</cp:revision>
  <dcterms:created xsi:type="dcterms:W3CDTF">2020-11-16T20:23:43Z</dcterms:created>
  <dcterms:modified xsi:type="dcterms:W3CDTF">2022-02-21T19:58:57Z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2020-11-16T20:24:35Z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517c1fd3-ebbf-4fbb-b6c9-cefd51df3ef2</vt:lpwstr>
  </property>
  <property fmtid="{D5CDD505-2E9C-101B-9397-08002B2CF9AE}" pid="8" name="MSIP_Label_8af03ff0-41c5-4c41-b55e-fabb8fae94be_ContentBits">
    <vt:lpwstr>0</vt:lpwstr>
  </property>
</Properties>
</file>